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3" r:id="rId5"/>
  </p:sldMasterIdLst>
  <p:notesMasterIdLst>
    <p:notesMasterId r:id="rId61"/>
  </p:notesMasterIdLst>
  <p:sldIdLst>
    <p:sldId id="256" r:id="rId6"/>
    <p:sldId id="313" r:id="rId7"/>
    <p:sldId id="258" r:id="rId8"/>
    <p:sldId id="260" r:id="rId9"/>
    <p:sldId id="264" r:id="rId10"/>
    <p:sldId id="276" r:id="rId11"/>
    <p:sldId id="277" r:id="rId12"/>
    <p:sldId id="281" r:id="rId13"/>
    <p:sldId id="275" r:id="rId14"/>
    <p:sldId id="274" r:id="rId15"/>
    <p:sldId id="278" r:id="rId16"/>
    <p:sldId id="279" r:id="rId17"/>
    <p:sldId id="280" r:id="rId18"/>
    <p:sldId id="282" r:id="rId19"/>
    <p:sldId id="283" r:id="rId20"/>
    <p:sldId id="284" r:id="rId21"/>
    <p:sldId id="285" r:id="rId22"/>
    <p:sldId id="286" r:id="rId23"/>
    <p:sldId id="288" r:id="rId24"/>
    <p:sldId id="310" r:id="rId25"/>
    <p:sldId id="335" r:id="rId26"/>
    <p:sldId id="287" r:id="rId27"/>
    <p:sldId id="292" r:id="rId28"/>
    <p:sldId id="326" r:id="rId29"/>
    <p:sldId id="296" r:id="rId30"/>
    <p:sldId id="298" r:id="rId31"/>
    <p:sldId id="299" r:id="rId32"/>
    <p:sldId id="302" r:id="rId33"/>
    <p:sldId id="295" r:id="rId34"/>
    <p:sldId id="290" r:id="rId35"/>
    <p:sldId id="308" r:id="rId36"/>
    <p:sldId id="307" r:id="rId37"/>
    <p:sldId id="303" r:id="rId38"/>
    <p:sldId id="305" r:id="rId39"/>
    <p:sldId id="309" r:id="rId40"/>
    <p:sldId id="269" r:id="rId41"/>
    <p:sldId id="270" r:id="rId42"/>
    <p:sldId id="314" r:id="rId43"/>
    <p:sldId id="316" r:id="rId44"/>
    <p:sldId id="324" r:id="rId45"/>
    <p:sldId id="317" r:id="rId46"/>
    <p:sldId id="318" r:id="rId47"/>
    <p:sldId id="319" r:id="rId48"/>
    <p:sldId id="320" r:id="rId49"/>
    <p:sldId id="321" r:id="rId50"/>
    <p:sldId id="322" r:id="rId51"/>
    <p:sldId id="323" r:id="rId52"/>
    <p:sldId id="329" r:id="rId53"/>
    <p:sldId id="333" r:id="rId54"/>
    <p:sldId id="334" r:id="rId55"/>
    <p:sldId id="331" r:id="rId56"/>
    <p:sldId id="337" r:id="rId57"/>
    <p:sldId id="315" r:id="rId58"/>
    <p:sldId id="312" r:id="rId59"/>
    <p:sldId id="332" r:id="rId60"/>
  </p:sldIdLst>
  <p:sldSz cx="12192000"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164">
          <p15:clr>
            <a:srgbClr val="A4A3A4"/>
          </p15:clr>
        </p15:guide>
        <p15:guide id="3" orient="horz" pos="3888">
          <p15:clr>
            <a:srgbClr val="A4A3A4"/>
          </p15:clr>
        </p15:guide>
        <p15:guide id="4" orient="horz" pos="3658">
          <p15:clr>
            <a:srgbClr val="A4A3A4"/>
          </p15:clr>
        </p15:guide>
        <p15:guide id="5" pos="3840">
          <p15:clr>
            <a:srgbClr val="A4A3A4"/>
          </p15:clr>
        </p15:guide>
        <p15:guide id="6" pos="305">
          <p15:clr>
            <a:srgbClr val="A4A3A4"/>
          </p15:clr>
        </p15:guide>
        <p15:guide id="7" pos="74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0CE"/>
    <a:srgbClr val="B1B3B3"/>
    <a:srgbClr val="888B8D"/>
    <a:srgbClr val="63666A"/>
    <a:srgbClr val="739600"/>
    <a:srgbClr val="A22B38"/>
    <a:srgbClr val="F2AA00"/>
    <a:srgbClr val="E87722"/>
    <a:srgbClr val="FFFFFF"/>
    <a:srgbClr val="555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2" autoAdjust="0"/>
    <p:restoredTop sz="71708" autoAdjust="0"/>
  </p:normalViewPr>
  <p:slideViewPr>
    <p:cSldViewPr snapToGrid="0">
      <p:cViewPr varScale="1">
        <p:scale>
          <a:sx n="117" d="100"/>
          <a:sy n="117" d="100"/>
        </p:scale>
        <p:origin x="1760" y="176"/>
      </p:cViewPr>
      <p:guideLst>
        <p:guide orient="horz" pos="2160"/>
        <p:guide orient="horz" pos="4164"/>
        <p:guide orient="horz" pos="3888"/>
        <p:guide orient="horz" pos="3658"/>
        <p:guide pos="3840"/>
        <p:guide pos="305"/>
        <p:guide pos="7443"/>
      </p:guideLst>
    </p:cSldViewPr>
  </p:slideViewPr>
  <p:notesTextViewPr>
    <p:cViewPr>
      <p:scale>
        <a:sx n="140" d="100"/>
        <a:sy n="140" d="100"/>
      </p:scale>
      <p:origin x="0" y="0"/>
    </p:cViewPr>
  </p:notesTextViewPr>
  <p:sorterViewPr>
    <p:cViewPr>
      <p:scale>
        <a:sx n="100" d="100"/>
        <a:sy n="100" d="100"/>
      </p:scale>
      <p:origin x="0" y="-55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3/30/20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2598718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incident to </a:t>
            </a:r>
            <a:r>
              <a:rPr lang="en-US" dirty="0" err="1"/>
              <a:t>XCodeGhost</a:t>
            </a:r>
            <a:r>
              <a:rPr lang="en-US" dirty="0"/>
              <a:t>.</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12</a:t>
            </a:fld>
            <a:endParaRPr lang="en-US" dirty="0"/>
          </a:p>
        </p:txBody>
      </p:sp>
    </p:spTree>
    <p:extLst>
      <p:ext uri="{BB962C8B-B14F-4D97-AF65-F5344CB8AC3E}">
        <p14:creationId xmlns:p14="http://schemas.microsoft.com/office/powerpoint/2010/main" val="1695404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event-stream library had been downloaded 2 million times at the time of the backdoor’s discovery.</a:t>
            </a:r>
          </a:p>
        </p:txBody>
      </p:sp>
      <p:sp>
        <p:nvSpPr>
          <p:cNvPr id="4" name="Slide Number Placeholder 3"/>
          <p:cNvSpPr>
            <a:spLocks noGrp="1"/>
          </p:cNvSpPr>
          <p:nvPr>
            <p:ph type="sldNum" sz="quarter" idx="5"/>
          </p:nvPr>
        </p:nvSpPr>
        <p:spPr/>
        <p:txBody>
          <a:bodyPr/>
          <a:lstStyle/>
          <a:p>
            <a:fld id="{71B1AA27-3892-4360-B986-D6B124C223BF}" type="slidenum">
              <a:rPr lang="en-US" smtClean="0"/>
              <a:t>13</a:t>
            </a:fld>
            <a:endParaRPr lang="en-US" dirty="0"/>
          </a:p>
        </p:txBody>
      </p:sp>
    </p:spTree>
    <p:extLst>
      <p:ext uri="{BB962C8B-B14F-4D97-AF65-F5344CB8AC3E}">
        <p14:creationId xmlns:p14="http://schemas.microsoft.com/office/powerpoint/2010/main" val="628555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 updating their codebase noticed a missing </a:t>
            </a:r>
            <a:r>
              <a:rPr lang="en-US" dirty="0" err="1"/>
              <a:t>changelog.md</a:t>
            </a:r>
            <a:r>
              <a:rPr lang="en-US" dirty="0"/>
              <a:t> file in one of their dependencies.</a:t>
            </a:r>
          </a:p>
          <a:p>
            <a:r>
              <a:rPr lang="en-US" dirty="0"/>
              <a:t>- lesson: have a </a:t>
            </a:r>
            <a:r>
              <a:rPr lang="en-US" dirty="0" err="1"/>
              <a:t>changelog.md</a:t>
            </a:r>
            <a:endParaRPr lang="en-US" dirty="0"/>
          </a:p>
          <a:p>
            <a:endParaRPr lang="en-US" dirty="0"/>
          </a:p>
          <a:p>
            <a:r>
              <a:rPr lang="en-US" dirty="0"/>
              <a:t>A malicious actor had compromised the maintainer’s account, shifted ownership of the package, and then published the backdoored code. </a:t>
            </a:r>
          </a:p>
        </p:txBody>
      </p:sp>
      <p:sp>
        <p:nvSpPr>
          <p:cNvPr id="4" name="Slide Number Placeholder 3"/>
          <p:cNvSpPr>
            <a:spLocks noGrp="1"/>
          </p:cNvSpPr>
          <p:nvPr>
            <p:ph type="sldNum" sz="quarter" idx="5"/>
          </p:nvPr>
        </p:nvSpPr>
        <p:spPr/>
        <p:txBody>
          <a:bodyPr/>
          <a:lstStyle/>
          <a:p>
            <a:fld id="{71B1AA27-3892-4360-B986-D6B124C223BF}" type="slidenum">
              <a:rPr lang="en-US" smtClean="0"/>
              <a:t>14</a:t>
            </a:fld>
            <a:endParaRPr lang="en-US" dirty="0"/>
          </a:p>
        </p:txBody>
      </p:sp>
    </p:spTree>
    <p:extLst>
      <p:ext uri="{BB962C8B-B14F-4D97-AF65-F5344CB8AC3E}">
        <p14:creationId xmlns:p14="http://schemas.microsoft.com/office/powerpoint/2010/main" val="3149125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containing the </a:t>
            </a:r>
            <a:r>
              <a:rPr lang="en-US" dirty="0" err="1"/>
              <a:t>Webmin</a:t>
            </a:r>
            <a:r>
              <a:rPr lang="en-US" dirty="0"/>
              <a:t> source code was exploited in April 2018, allowing malicious code to be inserted.</a:t>
            </a:r>
          </a:p>
          <a:p>
            <a:endParaRPr lang="en-US" dirty="0"/>
          </a:p>
          <a:p>
            <a:r>
              <a:rPr lang="en-US" dirty="0"/>
              <a:t>August 17, 2019 - outside party discovered that the backdoor had been released as part of a 0-day exploit.</a:t>
            </a:r>
          </a:p>
          <a:p>
            <a:endParaRPr lang="en-US" dirty="0"/>
          </a:p>
          <a:p>
            <a:r>
              <a:rPr lang="en-US" sz="1200" b="0" i="0" kern="1200" dirty="0">
                <a:solidFill>
                  <a:schemeClr val="tx1"/>
                </a:solidFill>
                <a:effectLst/>
                <a:latin typeface="+mn-lt"/>
                <a:ea typeface="+mn-ea"/>
                <a:cs typeface="+mn-cs"/>
              </a:rPr>
              <a:t>	A zero-day (0day) exploit is a cyber attack targeting a software vulnerability which is unknown to the software vendor or to antivirus vendors. </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15</a:t>
            </a:fld>
            <a:endParaRPr lang="en-US" dirty="0"/>
          </a:p>
        </p:txBody>
      </p:sp>
    </p:spTree>
    <p:extLst>
      <p:ext uri="{BB962C8B-B14F-4D97-AF65-F5344CB8AC3E}">
        <p14:creationId xmlns:p14="http://schemas.microsoft.com/office/powerpoint/2010/main" val="1696927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16</a:t>
            </a:fld>
            <a:endParaRPr lang="en-US" dirty="0"/>
          </a:p>
        </p:txBody>
      </p:sp>
    </p:spTree>
    <p:extLst>
      <p:ext uri="{BB962C8B-B14F-4D97-AF65-F5344CB8AC3E}">
        <p14:creationId xmlns:p14="http://schemas.microsoft.com/office/powerpoint/2010/main" val="17419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incidents have consequences that go beyond the technical.</a:t>
            </a:r>
          </a:p>
          <a:p>
            <a:endParaRPr lang="en-US" dirty="0"/>
          </a:p>
          <a:p>
            <a:r>
              <a:rPr lang="en-US" dirty="0" err="1"/>
              <a:t>Javascript</a:t>
            </a:r>
            <a:r>
              <a:rPr lang="en-US" dirty="0"/>
              <a:t> vulnerability on website diverted payment details to separate website (</a:t>
            </a:r>
            <a:r>
              <a:rPr lang="en-US" dirty="0" err="1"/>
              <a:t>baways.com</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Infringements of the General Data Protection Regulation (GDPR).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 Did we learn? </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17</a:t>
            </a:fld>
            <a:endParaRPr lang="en-US" dirty="0"/>
          </a:p>
        </p:txBody>
      </p:sp>
    </p:spTree>
    <p:extLst>
      <p:ext uri="{BB962C8B-B14F-4D97-AF65-F5344CB8AC3E}">
        <p14:creationId xmlns:p14="http://schemas.microsoft.com/office/powerpoint/2010/main" val="4184230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Vulnerable Struts Download Counts January 2017 – November 2018</a:t>
            </a:r>
          </a:p>
          <a:p>
            <a:endParaRPr lang="en-US" dirty="0"/>
          </a:p>
          <a:p>
            <a:endParaRPr lang="en-US" dirty="0"/>
          </a:p>
          <a:p>
            <a:r>
              <a:rPr lang="en-US" dirty="0"/>
              <a:t>According to Fortinet’s Q4’2018 Threat Report, vulnerable instances of Apache Struts remain the most prevalent exploit. </a:t>
            </a:r>
          </a:p>
          <a:p>
            <a:endParaRPr lang="en-US" dirty="0"/>
          </a:p>
          <a:p>
            <a:r>
              <a:rPr lang="en-US" dirty="0"/>
              <a:t>Apache Struts exploit (associated with CVE-2017-5638) has been a top detection since its role in the infamous Equifax breach back in 2017</a:t>
            </a:r>
          </a:p>
          <a:p>
            <a:endParaRPr lang="en-US" dirty="0"/>
          </a:p>
          <a:p>
            <a:r>
              <a:rPr lang="en-US" dirty="0"/>
              <a:t>1 year after the breach announcement, monthly vulnerable Struts downloads had increased 11% to 2.1 million.</a:t>
            </a:r>
          </a:p>
        </p:txBody>
      </p:sp>
      <p:sp>
        <p:nvSpPr>
          <p:cNvPr id="4" name="Slide Number Placeholder 3"/>
          <p:cNvSpPr>
            <a:spLocks noGrp="1"/>
          </p:cNvSpPr>
          <p:nvPr>
            <p:ph type="sldNum" sz="quarter" idx="5"/>
          </p:nvPr>
        </p:nvSpPr>
        <p:spPr/>
        <p:txBody>
          <a:bodyPr/>
          <a:lstStyle/>
          <a:p>
            <a:fld id="{71B1AA27-3892-4360-B986-D6B124C223BF}" type="slidenum">
              <a:rPr lang="en-US" smtClean="0"/>
              <a:t>18</a:t>
            </a:fld>
            <a:endParaRPr lang="en-US" dirty="0"/>
          </a:p>
        </p:txBody>
      </p:sp>
    </p:spTree>
    <p:extLst>
      <p:ext uri="{BB962C8B-B14F-4D97-AF65-F5344CB8AC3E}">
        <p14:creationId xmlns:p14="http://schemas.microsoft.com/office/powerpoint/2010/main" val="236926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2 years, a dangerous new trend has emerged. </a:t>
            </a:r>
          </a:p>
          <a:p>
            <a:endParaRPr lang="en-US" dirty="0"/>
          </a:p>
          <a:p>
            <a:r>
              <a:rPr lang="en-US" dirty="0"/>
              <a:t>Adversaries are taking advantage of a new attack vector where they are directly injecting vulnerabilities into open source project releases and container images.</a:t>
            </a:r>
          </a:p>
        </p:txBody>
      </p:sp>
      <p:sp>
        <p:nvSpPr>
          <p:cNvPr id="4" name="Slide Number Placeholder 3"/>
          <p:cNvSpPr>
            <a:spLocks noGrp="1"/>
          </p:cNvSpPr>
          <p:nvPr>
            <p:ph type="sldNum" sz="quarter" idx="5"/>
          </p:nvPr>
        </p:nvSpPr>
        <p:spPr/>
        <p:txBody>
          <a:bodyPr/>
          <a:lstStyle/>
          <a:p>
            <a:fld id="{71B1AA27-3892-4360-B986-D6B124C223BF}" type="slidenum">
              <a:rPr lang="en-US" smtClean="0"/>
              <a:t>19</a:t>
            </a:fld>
            <a:endParaRPr lang="en-US" dirty="0"/>
          </a:p>
        </p:txBody>
      </p:sp>
    </p:spTree>
    <p:extLst>
      <p:ext uri="{BB962C8B-B14F-4D97-AF65-F5344CB8AC3E}">
        <p14:creationId xmlns:p14="http://schemas.microsoft.com/office/powerpoint/2010/main" val="63370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71% increase in confirmed or suspected open source related breaches since 2014.</a:t>
            </a:r>
          </a:p>
          <a:p>
            <a:endParaRPr lang="en-US" dirty="0"/>
          </a:p>
          <a:p>
            <a:r>
              <a:rPr lang="en-US" dirty="0"/>
              <a:t>7% decline in may be attributed to improved open source hygiene and investments made by some organizations following the Equifax breach (made public in late 2017)</a:t>
            </a:r>
          </a:p>
        </p:txBody>
      </p:sp>
      <p:sp>
        <p:nvSpPr>
          <p:cNvPr id="4" name="Slide Number Placeholder 3"/>
          <p:cNvSpPr>
            <a:spLocks noGrp="1"/>
          </p:cNvSpPr>
          <p:nvPr>
            <p:ph type="sldNum" sz="quarter" idx="5"/>
          </p:nvPr>
        </p:nvSpPr>
        <p:spPr/>
        <p:txBody>
          <a:bodyPr/>
          <a:lstStyle/>
          <a:p>
            <a:fld id="{71B1AA27-3892-4360-B986-D6B124C223BF}" type="slidenum">
              <a:rPr lang="en-US" smtClean="0"/>
              <a:t>20</a:t>
            </a:fld>
            <a:endParaRPr lang="en-US" dirty="0"/>
          </a:p>
        </p:txBody>
      </p:sp>
    </p:spTree>
    <p:extLst>
      <p:ext uri="{BB962C8B-B14F-4D97-AF65-F5344CB8AC3E}">
        <p14:creationId xmlns:p14="http://schemas.microsoft.com/office/powerpoint/2010/main" val="4258169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graph specific to java and </a:t>
            </a:r>
            <a:r>
              <a:rPr lang="en-US" dirty="0" err="1"/>
              <a:t>javascript</a:t>
            </a:r>
            <a:r>
              <a:rPr lang="en-US" dirty="0"/>
              <a:t>.</a:t>
            </a:r>
          </a:p>
        </p:txBody>
      </p:sp>
      <p:sp>
        <p:nvSpPr>
          <p:cNvPr id="4" name="Slide Number Placeholder 3"/>
          <p:cNvSpPr>
            <a:spLocks noGrp="1"/>
          </p:cNvSpPr>
          <p:nvPr>
            <p:ph type="sldNum" sz="quarter" idx="5"/>
          </p:nvPr>
        </p:nvSpPr>
        <p:spPr/>
        <p:txBody>
          <a:bodyPr/>
          <a:lstStyle/>
          <a:p>
            <a:fld id="{71B1AA27-3892-4360-B986-D6B124C223BF}" type="slidenum">
              <a:rPr lang="en-US" smtClean="0"/>
              <a:t>21</a:t>
            </a:fld>
            <a:endParaRPr lang="en-US" dirty="0"/>
          </a:p>
        </p:txBody>
      </p:sp>
    </p:spTree>
    <p:extLst>
      <p:ext uri="{BB962C8B-B14F-4D97-AF65-F5344CB8AC3E}">
        <p14:creationId xmlns:p14="http://schemas.microsoft.com/office/powerpoint/2010/main" val="412218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what components are being used, and how well they are being maintained and supported.</a:t>
            </a:r>
          </a:p>
        </p:txBody>
      </p:sp>
      <p:sp>
        <p:nvSpPr>
          <p:cNvPr id="4" name="Slide Number Placeholder 3"/>
          <p:cNvSpPr>
            <a:spLocks noGrp="1"/>
          </p:cNvSpPr>
          <p:nvPr>
            <p:ph type="sldNum" sz="quarter" idx="5"/>
          </p:nvPr>
        </p:nvSpPr>
        <p:spPr/>
        <p:txBody>
          <a:bodyPr/>
          <a:lstStyle/>
          <a:p>
            <a:fld id="{71B1AA27-3892-4360-B986-D6B124C223BF}" type="slidenum">
              <a:rPr lang="en-US" smtClean="0"/>
              <a:t>3</a:t>
            </a:fld>
            <a:endParaRPr lang="en-US" dirty="0"/>
          </a:p>
        </p:txBody>
      </p:sp>
    </p:spTree>
    <p:extLst>
      <p:ext uri="{BB962C8B-B14F-4D97-AF65-F5344CB8AC3E}">
        <p14:creationId xmlns:p14="http://schemas.microsoft.com/office/powerpoint/2010/main" val="544037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the image of a supply chain…</a:t>
            </a:r>
          </a:p>
        </p:txBody>
      </p:sp>
      <p:sp>
        <p:nvSpPr>
          <p:cNvPr id="4" name="Slide Number Placeholder 3"/>
          <p:cNvSpPr>
            <a:spLocks noGrp="1"/>
          </p:cNvSpPr>
          <p:nvPr>
            <p:ph type="sldNum" sz="quarter" idx="5"/>
          </p:nvPr>
        </p:nvSpPr>
        <p:spPr/>
        <p:txBody>
          <a:bodyPr/>
          <a:lstStyle/>
          <a:p>
            <a:fld id="{71B1AA27-3892-4360-B986-D6B124C223BF}" type="slidenum">
              <a:rPr lang="en-US" smtClean="0"/>
              <a:t>22</a:t>
            </a:fld>
            <a:endParaRPr lang="en-US" dirty="0"/>
          </a:p>
        </p:txBody>
      </p:sp>
    </p:spTree>
    <p:extLst>
      <p:ext uri="{BB962C8B-B14F-4D97-AF65-F5344CB8AC3E}">
        <p14:creationId xmlns:p14="http://schemas.microsoft.com/office/powerpoint/2010/main" val="498522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unique version identifier for each release, so downstream users can track new releases and establish controls and verification mechanisms around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CNCF: Notary and TUF (</a:t>
            </a:r>
            <a:r>
              <a:rPr lang="en-US" sz="1200" b="0" i="0" kern="1200" dirty="0">
                <a:solidFill>
                  <a:schemeClr val="tx1"/>
                </a:solidFill>
                <a:effectLst/>
                <a:latin typeface="+mn-lt"/>
                <a:ea typeface="+mn-ea"/>
                <a:cs typeface="+mn-cs"/>
              </a:rPr>
              <a:t>The Update Framework)</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23</a:t>
            </a:fld>
            <a:endParaRPr lang="en-US" dirty="0"/>
          </a:p>
        </p:txBody>
      </p:sp>
    </p:spTree>
    <p:extLst>
      <p:ext uri="{BB962C8B-B14F-4D97-AF65-F5344CB8AC3E}">
        <p14:creationId xmlns:p14="http://schemas.microsoft.com/office/powerpoint/2010/main" val="3093605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some language repositories have taken steps to address subsets of these concerns, no repository has developed mechanisms for addressing them all.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 for some language repositories that have attempted to address these concerns, many have chosen to do so by “commercializing” the repository itself, whereby paying customers receive “premium” features like those listed above.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Consequently, many basic and necessary security and quality controls remain outside the reach of many everyday consumers</a:t>
            </a:r>
          </a:p>
        </p:txBody>
      </p:sp>
      <p:sp>
        <p:nvSpPr>
          <p:cNvPr id="4" name="Slide Number Placeholder 3"/>
          <p:cNvSpPr>
            <a:spLocks noGrp="1"/>
          </p:cNvSpPr>
          <p:nvPr>
            <p:ph type="sldNum" sz="quarter" idx="5"/>
          </p:nvPr>
        </p:nvSpPr>
        <p:spPr/>
        <p:txBody>
          <a:bodyPr/>
          <a:lstStyle/>
          <a:p>
            <a:fld id="{71B1AA27-3892-4360-B986-D6B124C223BF}" type="slidenum">
              <a:rPr lang="en-US" smtClean="0"/>
              <a:t>25</a:t>
            </a:fld>
            <a:endParaRPr lang="en-US" dirty="0"/>
          </a:p>
        </p:txBody>
      </p:sp>
    </p:spTree>
    <p:extLst>
      <p:ext uri="{BB962C8B-B14F-4D97-AF65-F5344CB8AC3E}">
        <p14:creationId xmlns:p14="http://schemas.microsoft.com/office/powerpoint/2010/main" val="391834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these practices should be—but as discussed above, usually aren’t—performed within other parts of the software supply chain, frustrating efforts by PDM users and PDM maintainers themselves to ensure some degree of security and quality within retrieved software.  </a:t>
            </a:r>
          </a:p>
          <a:p>
            <a:endParaRPr lang="en-US" dirty="0"/>
          </a:p>
          <a:p>
            <a:r>
              <a:rPr lang="en-US" dirty="0"/>
              <a:t>Usage of Vulnerability Databases instead…</a:t>
            </a:r>
          </a:p>
        </p:txBody>
      </p:sp>
      <p:sp>
        <p:nvSpPr>
          <p:cNvPr id="4" name="Slide Number Placeholder 3"/>
          <p:cNvSpPr>
            <a:spLocks noGrp="1"/>
          </p:cNvSpPr>
          <p:nvPr>
            <p:ph type="sldNum" sz="quarter" idx="5"/>
          </p:nvPr>
        </p:nvSpPr>
        <p:spPr/>
        <p:txBody>
          <a:bodyPr/>
          <a:lstStyle/>
          <a:p>
            <a:fld id="{71B1AA27-3892-4360-B986-D6B124C223BF}" type="slidenum">
              <a:rPr lang="en-US" smtClean="0"/>
              <a:t>26</a:t>
            </a:fld>
            <a:endParaRPr lang="en-US" dirty="0"/>
          </a:p>
        </p:txBody>
      </p:sp>
    </p:spTree>
    <p:extLst>
      <p:ext uri="{BB962C8B-B14F-4D97-AF65-F5344CB8AC3E}">
        <p14:creationId xmlns:p14="http://schemas.microsoft.com/office/powerpoint/2010/main" val="2870573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NVD is considered so important that in 2018 it was exempted from the U.S. government shutdown.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6,000 vulnerabilities went unassigned by MITRE’s CVE project in 2015,</a:t>
            </a:r>
          </a:p>
        </p:txBody>
      </p:sp>
      <p:sp>
        <p:nvSpPr>
          <p:cNvPr id="4" name="Slide Number Placeholder 3"/>
          <p:cNvSpPr>
            <a:spLocks noGrp="1"/>
          </p:cNvSpPr>
          <p:nvPr>
            <p:ph type="sldNum" sz="quarter" idx="5"/>
          </p:nvPr>
        </p:nvSpPr>
        <p:spPr/>
        <p:txBody>
          <a:bodyPr/>
          <a:lstStyle/>
          <a:p>
            <a:fld id="{71B1AA27-3892-4360-B986-D6B124C223BF}" type="slidenum">
              <a:rPr lang="en-US" smtClean="0"/>
              <a:t>27</a:t>
            </a:fld>
            <a:endParaRPr lang="en-US" dirty="0"/>
          </a:p>
        </p:txBody>
      </p:sp>
    </p:spTree>
    <p:extLst>
      <p:ext uri="{BB962C8B-B14F-4D97-AF65-F5344CB8AC3E}">
        <p14:creationId xmlns:p14="http://schemas.microsoft.com/office/powerpoint/2010/main" val="4022169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OpenShift vs Kubernetes</a:t>
            </a:r>
          </a:p>
        </p:txBody>
      </p:sp>
      <p:sp>
        <p:nvSpPr>
          <p:cNvPr id="4" name="Slide Number Placeholder 3"/>
          <p:cNvSpPr>
            <a:spLocks noGrp="1"/>
          </p:cNvSpPr>
          <p:nvPr>
            <p:ph type="sldNum" sz="quarter" idx="5"/>
          </p:nvPr>
        </p:nvSpPr>
        <p:spPr/>
        <p:txBody>
          <a:bodyPr/>
          <a:lstStyle/>
          <a:p>
            <a:fld id="{71B1AA27-3892-4360-B986-D6B124C223BF}" type="slidenum">
              <a:rPr lang="en-US" smtClean="0"/>
              <a:t>29</a:t>
            </a:fld>
            <a:endParaRPr lang="en-US" dirty="0"/>
          </a:p>
        </p:txBody>
      </p:sp>
    </p:spTree>
    <p:extLst>
      <p:ext uri="{BB962C8B-B14F-4D97-AF65-F5344CB8AC3E}">
        <p14:creationId xmlns:p14="http://schemas.microsoft.com/office/powerpoint/2010/main" val="787872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October 2018 - FDA released guidance for cybersecurity management of medical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FDA report also suggested that MDMs may be subject to legal liabilities tied to the distribution of a medical device with a known vulnerability.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report offered, “If a medical device cybersecurity vulnerability allegedly causes bodily harm, the victim may bring product liability claims against the MDM.”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FDA warned that a plaintiff’s claim could be based on the “failure to provide appropriate warnings about the risk of a cybersecurity vulnerability, or failure to appropriately monitor for the existence of vulnerabilities and appropriately address them once identified.”47</a:t>
            </a:r>
          </a:p>
        </p:txBody>
      </p:sp>
      <p:sp>
        <p:nvSpPr>
          <p:cNvPr id="4" name="Slide Number Placeholder 3"/>
          <p:cNvSpPr>
            <a:spLocks noGrp="1"/>
          </p:cNvSpPr>
          <p:nvPr>
            <p:ph type="sldNum" sz="quarter" idx="5"/>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1272029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December 2018 - the U.S. House Energy and Commerce Committee released its Cybersecurity Strategy Report.</a:t>
            </a:r>
          </a:p>
        </p:txBody>
      </p:sp>
      <p:sp>
        <p:nvSpPr>
          <p:cNvPr id="4" name="Slide Number Placeholder 3"/>
          <p:cNvSpPr>
            <a:spLocks noGrp="1"/>
          </p:cNvSpPr>
          <p:nvPr>
            <p:ph type="sldNum" sz="quarter" idx="5"/>
          </p:nvPr>
        </p:nvSpPr>
        <p:spPr/>
        <p:txBody>
          <a:bodyPr/>
          <a:lstStyle/>
          <a:p>
            <a:fld id="{71B1AA27-3892-4360-B986-D6B124C223BF}" type="slidenum">
              <a:rPr lang="en-US" smtClean="0"/>
              <a:t>32</a:t>
            </a:fld>
            <a:endParaRPr lang="en-US" dirty="0"/>
          </a:p>
        </p:txBody>
      </p:sp>
    </p:spTree>
    <p:extLst>
      <p:ext uri="{BB962C8B-B14F-4D97-AF65-F5344CB8AC3E}">
        <p14:creationId xmlns:p14="http://schemas.microsoft.com/office/powerpoint/2010/main" val="3435766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PCI Secure Software Standards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PCI Secure Software Lifecycle (Secure SLC) Standard</a:t>
            </a:r>
          </a:p>
        </p:txBody>
      </p:sp>
      <p:sp>
        <p:nvSpPr>
          <p:cNvPr id="4" name="Slide Number Placeholder 3"/>
          <p:cNvSpPr>
            <a:spLocks noGrp="1"/>
          </p:cNvSpPr>
          <p:nvPr>
            <p:ph type="sldNum" sz="quarter" idx="5"/>
          </p:nvPr>
        </p:nvSpPr>
        <p:spPr/>
        <p:txBody>
          <a:bodyPr/>
          <a:lstStyle/>
          <a:p>
            <a:fld id="{71B1AA27-3892-4360-B986-D6B124C223BF}" type="slidenum">
              <a:rPr lang="en-US" smtClean="0"/>
              <a:t>33</a:t>
            </a:fld>
            <a:endParaRPr lang="en-US" dirty="0"/>
          </a:p>
        </p:txBody>
      </p:sp>
    </p:spTree>
    <p:extLst>
      <p:ext uri="{BB962C8B-B14F-4D97-AF65-F5344CB8AC3E}">
        <p14:creationId xmlns:p14="http://schemas.microsoft.com/office/powerpoint/2010/main" val="3729328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34</a:t>
            </a:fld>
            <a:endParaRPr lang="en-US" dirty="0"/>
          </a:p>
        </p:txBody>
      </p:sp>
    </p:spTree>
    <p:extLst>
      <p:ext uri="{BB962C8B-B14F-4D97-AF65-F5344CB8AC3E}">
        <p14:creationId xmlns:p14="http://schemas.microsoft.com/office/powerpoint/2010/main" val="3407157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Traditional manufacturing-based supply chains have trusted suppliers who build components used in the final assembly of the finished product. </a:t>
            </a:r>
          </a:p>
          <a:p>
            <a:r>
              <a:rPr lang="en-US" sz="1200" b="0" i="0" kern="1200" dirty="0">
                <a:solidFill>
                  <a:schemeClr val="tx1"/>
                </a:solidFill>
                <a:effectLst/>
                <a:latin typeface="+mn-lt"/>
                <a:ea typeface="+mn-ea"/>
                <a:cs typeface="+mn-cs"/>
              </a:rPr>
              <a:t>Traditional supply chains have also streamlined logistics and sourcing by using large, centralized warehouses to store and distribute those components with more security and efficiency.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Toyota has a limited set of trusted suppliers in their supply chain. </a:t>
            </a:r>
          </a:p>
          <a:p>
            <a:r>
              <a:rPr lang="en-US" sz="1200" b="0" i="0" kern="1200" dirty="0">
                <a:solidFill>
                  <a:schemeClr val="tx1"/>
                </a:solidFill>
                <a:effectLst/>
                <a:latin typeface="+mn-lt"/>
                <a:ea typeface="+mn-ea"/>
                <a:cs typeface="+mn-cs"/>
              </a:rPr>
              <a:t>They know exactly where their parts are coming from, who created them, and what cars they are going into. </a:t>
            </a:r>
          </a:p>
          <a:p>
            <a:r>
              <a:rPr lang="en-US" sz="1200" b="0" i="0" kern="1200" dirty="0">
                <a:solidFill>
                  <a:schemeClr val="tx1"/>
                </a:solidFill>
                <a:effectLst/>
                <a:latin typeface="+mn-lt"/>
                <a:ea typeface="+mn-ea"/>
                <a:cs typeface="+mn-cs"/>
              </a:rPr>
              <a:t>Because of that knowledge, they can trace any defects or safety issues that arise back to the source.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Understanding what components are used, where, and how they are being used is difficult because…</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4</a:t>
            </a:fld>
            <a:endParaRPr lang="en-US" dirty="0"/>
          </a:p>
        </p:txBody>
      </p:sp>
    </p:spTree>
    <p:extLst>
      <p:ext uri="{BB962C8B-B14F-4D97-AF65-F5344CB8AC3E}">
        <p14:creationId xmlns:p14="http://schemas.microsoft.com/office/powerpoint/2010/main" val="1965503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2015 - Census I</a:t>
            </a:r>
          </a:p>
        </p:txBody>
      </p:sp>
      <p:sp>
        <p:nvSpPr>
          <p:cNvPr id="4" name="Slide Number Placeholder 3"/>
          <p:cNvSpPr>
            <a:spLocks noGrp="1"/>
          </p:cNvSpPr>
          <p:nvPr>
            <p:ph type="sldNum" sz="quarter" idx="5"/>
          </p:nvPr>
        </p:nvSpPr>
        <p:spPr/>
        <p:txBody>
          <a:bodyPr/>
          <a:lstStyle/>
          <a:p>
            <a:fld id="{71B1AA27-3892-4360-B986-D6B124C223BF}" type="slidenum">
              <a:rPr lang="en-US" smtClean="0"/>
              <a:t>36</a:t>
            </a:fld>
            <a:endParaRPr lang="en-US" dirty="0"/>
          </a:p>
        </p:txBody>
      </p:sp>
    </p:spTree>
    <p:extLst>
      <p:ext uri="{BB962C8B-B14F-4D97-AF65-F5344CB8AC3E}">
        <p14:creationId xmlns:p14="http://schemas.microsoft.com/office/powerpoint/2010/main" val="3147000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2018 - Linux Foundation partnered with the Laboratory for Innovation Science at Harvard University (LISH) with the goal of conducting a second census to identify and measure how widely open source software is deployed within applications by private and public organizations.</a:t>
            </a:r>
          </a:p>
          <a:p>
            <a:endParaRPr lang="en-US" dirty="0"/>
          </a:p>
          <a:p>
            <a:endParaRPr lang="en-US" dirty="0"/>
          </a:p>
          <a:p>
            <a:r>
              <a:rPr lang="en-US" dirty="0"/>
              <a:t>Allows for a more complete picture of FOSS usage by analyzing usage data provided by partner Software Composition Analysis (SCA) companies.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Composition Analysis (SCAs) data focuses on lower level components that act as the building blocks for other software products.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CHAOSS = Community Health Analytics Open Source Software</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1864649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Composition Analysis (SCAs) data focuses on lower level components that act as the building blocks for other software products. </a:t>
            </a:r>
          </a:p>
        </p:txBody>
      </p:sp>
      <p:sp>
        <p:nvSpPr>
          <p:cNvPr id="4" name="Slide Number Placeholder 3"/>
          <p:cNvSpPr>
            <a:spLocks noGrp="1"/>
          </p:cNvSpPr>
          <p:nvPr>
            <p:ph type="sldNum" sz="quarter" idx="5"/>
          </p:nvPr>
        </p:nvSpPr>
        <p:spPr/>
        <p:txBody>
          <a:bodyPr/>
          <a:lstStyle/>
          <a:p>
            <a:fld id="{71B1AA27-3892-4360-B986-D6B124C223BF}" type="slidenum">
              <a:rPr lang="en-US" smtClean="0"/>
              <a:t>38</a:t>
            </a:fld>
            <a:endParaRPr lang="en-US" dirty="0"/>
          </a:p>
        </p:txBody>
      </p:sp>
    </p:spTree>
    <p:extLst>
      <p:ext uri="{BB962C8B-B14F-4D97-AF65-F5344CB8AC3E}">
        <p14:creationId xmlns:p14="http://schemas.microsoft.com/office/powerpoint/2010/main" val="277491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manually cross-referencing public GitHub profile information with data sources like LinkedIn, </a:t>
            </a:r>
            <a:r>
              <a:rPr lang="en-US" dirty="0" err="1"/>
              <a:t>Crunchbase</a:t>
            </a:r>
            <a:r>
              <a:rPr lang="en-US" dirty="0"/>
              <a:t>, and other publicly-available data from social media and networks, company affiliations for the majority—over 75%—of the top committers could be determined. </a:t>
            </a:r>
          </a:p>
          <a:p>
            <a:endParaRPr lang="en-US" dirty="0"/>
          </a:p>
          <a:p>
            <a:r>
              <a:rPr lang="en-US" dirty="0"/>
              <a:t>Contrary to popular image in open source discussions of “the overworked and underpaid programmer,”</a:t>
            </a:r>
          </a:p>
          <a:p>
            <a:endParaRPr lang="en-US" dirty="0"/>
          </a:p>
          <a:p>
            <a:r>
              <a:rPr lang="en-US" dirty="0"/>
              <a:t>Even if the contributors to the projects listed in the appendices do not receive direct compensation from private companies to develop these packages, their status as a member of the FOSS community could have endorsed their qualifications for their current paid employment. </a:t>
            </a:r>
          </a:p>
          <a:p>
            <a:endParaRPr lang="en-US" dirty="0"/>
          </a:p>
          <a:p>
            <a:r>
              <a:rPr lang="en-US" dirty="0"/>
              <a:t>Standardized naming schema for data collection, analysis, and SBOM efforts by community, industry, and government bodies. </a:t>
            </a:r>
          </a:p>
        </p:txBody>
      </p:sp>
      <p:sp>
        <p:nvSpPr>
          <p:cNvPr id="4" name="Slide Number Placeholder 3"/>
          <p:cNvSpPr>
            <a:spLocks noGrp="1"/>
          </p:cNvSpPr>
          <p:nvPr>
            <p:ph type="sldNum" sz="quarter" idx="5"/>
          </p:nvPr>
        </p:nvSpPr>
        <p:spPr/>
        <p:txBody>
          <a:bodyPr/>
          <a:lstStyle/>
          <a:p>
            <a:fld id="{71B1AA27-3892-4360-B986-D6B124C223BF}" type="slidenum">
              <a:rPr lang="en-US" smtClean="0"/>
              <a:t>48</a:t>
            </a:fld>
            <a:endParaRPr lang="en-US" dirty="0"/>
          </a:p>
        </p:txBody>
      </p:sp>
    </p:spTree>
    <p:extLst>
      <p:ext uri="{BB962C8B-B14F-4D97-AF65-F5344CB8AC3E}">
        <p14:creationId xmlns:p14="http://schemas.microsoft.com/office/powerpoint/2010/main" val="3317118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Significant achievement: On average only about 10% of pursuing projects have a passing badge.</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49</a:t>
            </a:fld>
            <a:endParaRPr lang="en-US" dirty="0"/>
          </a:p>
        </p:txBody>
      </p:sp>
    </p:spTree>
    <p:extLst>
      <p:ext uri="{BB962C8B-B14F-4D97-AF65-F5344CB8AC3E}">
        <p14:creationId xmlns:p14="http://schemas.microsoft.com/office/powerpoint/2010/main" val="145700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51</a:t>
            </a:fld>
            <a:endParaRPr lang="en-US" dirty="0"/>
          </a:p>
        </p:txBody>
      </p:sp>
    </p:spTree>
    <p:extLst>
      <p:ext uri="{BB962C8B-B14F-4D97-AF65-F5344CB8AC3E}">
        <p14:creationId xmlns:p14="http://schemas.microsoft.com/office/powerpoint/2010/main" val="3389446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Supply Chain - Need </a:t>
            </a:r>
            <a:r>
              <a:rPr lang="en-US"/>
              <a:t>to understand </a:t>
            </a:r>
            <a:r>
              <a:rPr lang="en-US" dirty="0"/>
              <a:t>what components are being used, and how well they’re maintained.</a:t>
            </a:r>
          </a:p>
        </p:txBody>
      </p:sp>
      <p:sp>
        <p:nvSpPr>
          <p:cNvPr id="4" name="Slide Number Placeholder 3"/>
          <p:cNvSpPr>
            <a:spLocks noGrp="1"/>
          </p:cNvSpPr>
          <p:nvPr>
            <p:ph type="sldNum" sz="quarter" idx="5"/>
          </p:nvPr>
        </p:nvSpPr>
        <p:spPr/>
        <p:txBody>
          <a:bodyPr/>
          <a:lstStyle/>
          <a:p>
            <a:fld id="{71B1AA27-3892-4360-B986-D6B124C223BF}" type="slidenum">
              <a:rPr lang="en-US" smtClean="0"/>
              <a:t>54</a:t>
            </a:fld>
            <a:endParaRPr lang="en-US" dirty="0"/>
          </a:p>
        </p:txBody>
      </p:sp>
    </p:spTree>
    <p:extLst>
      <p:ext uri="{BB962C8B-B14F-4D97-AF65-F5344CB8AC3E}">
        <p14:creationId xmlns:p14="http://schemas.microsoft.com/office/powerpoint/2010/main" val="718907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1,096 new projects per day</a:t>
            </a:r>
          </a:p>
          <a:p>
            <a:endParaRPr lang="en-US" dirty="0"/>
          </a:p>
          <a:p>
            <a:r>
              <a:rPr lang="en-US" sz="1200" b="0" i="0" kern="1200" dirty="0">
                <a:solidFill>
                  <a:schemeClr val="tx1"/>
                </a:solidFill>
                <a:effectLst/>
                <a:latin typeface="+mn-lt"/>
                <a:ea typeface="+mn-ea"/>
                <a:cs typeface="+mn-cs"/>
              </a:rPr>
              <a:t>10,000 new versions per day</a:t>
            </a:r>
          </a:p>
          <a:p>
            <a:pPr fontAlgn="t"/>
            <a:br>
              <a:rPr lang="en-US" dirty="0"/>
            </a:br>
            <a:r>
              <a:rPr lang="en-US" sz="1200" kern="1200" dirty="0">
                <a:solidFill>
                  <a:schemeClr val="tx1"/>
                </a:solidFill>
                <a:effectLst/>
                <a:latin typeface="+mn-lt"/>
                <a:ea typeface="+mn-ea"/>
                <a:cs typeface="+mn-cs"/>
              </a:rPr>
              <a:t>14x releases per year</a:t>
            </a:r>
          </a:p>
        </p:txBody>
      </p:sp>
      <p:sp>
        <p:nvSpPr>
          <p:cNvPr id="4" name="Slide Number Placeholder 3"/>
          <p:cNvSpPr>
            <a:spLocks noGrp="1"/>
          </p:cNvSpPr>
          <p:nvPr>
            <p:ph type="sldNum" sz="quarter" idx="5"/>
          </p:nvPr>
        </p:nvSpPr>
        <p:spPr/>
        <p:txBody>
          <a:bodyPr/>
          <a:lstStyle/>
          <a:p>
            <a:fld id="{71B1AA27-3892-4360-B986-D6B124C223BF}" type="slidenum">
              <a:rPr lang="en-US" smtClean="0"/>
              <a:t>5</a:t>
            </a:fld>
            <a:endParaRPr lang="en-US" dirty="0"/>
          </a:p>
        </p:txBody>
      </p:sp>
    </p:spTree>
    <p:extLst>
      <p:ext uri="{BB962C8B-B14F-4D97-AF65-F5344CB8AC3E}">
        <p14:creationId xmlns:p14="http://schemas.microsoft.com/office/powerpoint/2010/main" val="224775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SUPPLY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3.7 million unique Java open source software component releases in the Central Repository</a:t>
            </a:r>
          </a:p>
          <a:p>
            <a:pPr marL="171450" indent="-171450">
              <a:buFont typeface="Arial" panose="020B0604020202020204" pitchFamily="34" charset="0"/>
              <a:buChar char="•"/>
            </a:pPr>
            <a:r>
              <a:rPr lang="en-US" dirty="0"/>
              <a:t>800,000 unique JavaScript packages in </a:t>
            </a:r>
            <a:r>
              <a:rPr lang="en-US" dirty="0" err="1"/>
              <a:t>npm</a:t>
            </a:r>
            <a:endParaRPr lang="en-US" dirty="0"/>
          </a:p>
          <a:p>
            <a:pPr marL="171450" indent="-171450">
              <a:buFont typeface="Arial" panose="020B0604020202020204" pitchFamily="34" charset="0"/>
              <a:buChar char="•"/>
            </a:pPr>
            <a:r>
              <a:rPr lang="en-US" dirty="0"/>
              <a:t>1.2 million unique Python component releases housed in the </a:t>
            </a:r>
            <a:r>
              <a:rPr lang="en-US" dirty="0" err="1"/>
              <a:t>PyPI</a:t>
            </a:r>
            <a:r>
              <a:rPr lang="en-US" dirty="0"/>
              <a:t> repository</a:t>
            </a:r>
          </a:p>
          <a:p>
            <a:pPr marL="171450" indent="-171450">
              <a:buFont typeface="Arial" panose="020B0604020202020204" pitchFamily="34" charset="0"/>
              <a:buChar char="•"/>
            </a:pPr>
            <a:r>
              <a:rPr lang="en-US" dirty="0"/>
              <a:t>1.6 million .NET component releases in the NuGet Gallery.</a:t>
            </a:r>
          </a:p>
          <a:p>
            <a:pPr marL="171450" indent="-171450">
              <a:buFont typeface="Arial" panose="020B0604020202020204" pitchFamily="34" charset="0"/>
              <a:buChar char="•"/>
            </a:pPr>
            <a:r>
              <a:rPr lang="en-US" dirty="0"/>
              <a:t>&gt; 2.2 million containerized applications housed in Docker Hub — up from 900,000 the previous year.</a:t>
            </a:r>
          </a:p>
        </p:txBody>
      </p:sp>
      <p:sp>
        <p:nvSpPr>
          <p:cNvPr id="4" name="Slide Number Placeholder 3"/>
          <p:cNvSpPr>
            <a:spLocks noGrp="1"/>
          </p:cNvSpPr>
          <p:nvPr>
            <p:ph type="sldNum" sz="quarter" idx="5"/>
          </p:nvPr>
        </p:nvSpPr>
        <p:spPr/>
        <p:txBody>
          <a:bodyPr/>
          <a:lstStyle/>
          <a:p>
            <a:fld id="{71B1AA27-3892-4360-B986-D6B124C223BF}" type="slidenum">
              <a:rPr lang="en-US" smtClean="0"/>
              <a:t>6</a:t>
            </a:fld>
            <a:endParaRPr lang="en-US" dirty="0"/>
          </a:p>
        </p:txBody>
      </p:sp>
    </p:spTree>
    <p:extLst>
      <p:ext uri="{BB962C8B-B14F-4D97-AF65-F5344CB8AC3E}">
        <p14:creationId xmlns:p14="http://schemas.microsoft.com/office/powerpoint/2010/main" val="303560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DEMAND</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2018 - download requests for Java component releases from the Central Repository grew 68% year over year to 146 billion.</a:t>
            </a:r>
          </a:p>
          <a:p>
            <a:pPr marL="628650" lvl="1" indent="-171450">
              <a:buFont typeface="Arial" panose="020B0604020202020204" pitchFamily="34" charset="0"/>
              <a:buChar char="•"/>
            </a:pPr>
            <a:r>
              <a:rPr lang="en-US" dirty="0"/>
              <a:t>estimated 12 million Java developers around the world, this equates to 12,166 per person</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2018 - average weekly </a:t>
            </a:r>
            <a:r>
              <a:rPr lang="en-US" dirty="0" err="1"/>
              <a:t>npm</a:t>
            </a:r>
            <a:r>
              <a:rPr lang="en-US" dirty="0"/>
              <a:t> package downloads increased from approximately 3.5 billion to 10 billion — an increase of 185%</a:t>
            </a:r>
          </a:p>
          <a:p>
            <a:pPr marL="628650" lvl="1" indent="-171450">
              <a:buFont typeface="Arial" panose="020B0604020202020204" pitchFamily="34" charset="0"/>
              <a:buChar char="•"/>
            </a:pPr>
            <a:r>
              <a:rPr lang="en-US" dirty="0"/>
              <a:t>estimated 9.7 million JavaScript developers in the world - average JavaScript developer is sourcing 1,030 packages per week or 53,608 packages per year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DEMAND for Innovation -&gt; DEMAND for FOSS -&gt; fuels Rapid Innovation (FOSS freely copied and modified) -&gt; SUPPLY new versions and releases</a:t>
            </a:r>
          </a:p>
        </p:txBody>
      </p:sp>
      <p:sp>
        <p:nvSpPr>
          <p:cNvPr id="4" name="Slide Number Placeholder 3"/>
          <p:cNvSpPr>
            <a:spLocks noGrp="1"/>
          </p:cNvSpPr>
          <p:nvPr>
            <p:ph type="sldNum" sz="quarter" idx="5"/>
          </p:nvPr>
        </p:nvSpPr>
        <p:spPr/>
        <p:txBody>
          <a:bodyPr/>
          <a:lstStyle/>
          <a:p>
            <a:fld id="{71B1AA27-3892-4360-B986-D6B124C223BF}" type="slidenum">
              <a:rPr lang="en-US" smtClean="0"/>
              <a:t>7</a:t>
            </a:fld>
            <a:endParaRPr lang="en-US" dirty="0"/>
          </a:p>
        </p:txBody>
      </p:sp>
    </p:spTree>
    <p:extLst>
      <p:ext uri="{BB962C8B-B14F-4D97-AF65-F5344CB8AC3E}">
        <p14:creationId xmlns:p14="http://schemas.microsoft.com/office/powerpoint/2010/main" val="645501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OpenSSL is a software library that implements the SSL (secure sockets layer) and TLS (transport layer security) web security protocols.</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9</a:t>
            </a:fld>
            <a:endParaRPr lang="en-US" dirty="0"/>
          </a:p>
        </p:txBody>
      </p:sp>
    </p:spTree>
    <p:extLst>
      <p:ext uri="{BB962C8B-B14F-4D97-AF65-F5344CB8AC3E}">
        <p14:creationId xmlns:p14="http://schemas.microsoft.com/office/powerpoint/2010/main" val="754399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Xcode</a:t>
            </a:r>
            <a:r>
              <a:rPr lang="en-US" dirty="0"/>
              <a:t>-lookalike would add the botnet code alongside the otherwise legitimate apps developed using the platform. </a:t>
            </a:r>
          </a:p>
          <a:p>
            <a:endParaRPr lang="en-US" dirty="0"/>
          </a:p>
          <a:p>
            <a:r>
              <a:rPr lang="en-US" sz="1200" b="0" i="0" kern="1200" dirty="0" err="1">
                <a:solidFill>
                  <a:schemeClr val="tx1"/>
                </a:solidFill>
                <a:effectLst/>
                <a:latin typeface="+mn-lt"/>
                <a:ea typeface="+mn-ea"/>
                <a:cs typeface="+mn-cs"/>
              </a:rPr>
              <a:t>XcodeGhost’s</a:t>
            </a:r>
            <a:r>
              <a:rPr lang="en-US" sz="1200" b="0" i="0" kern="1200" dirty="0">
                <a:solidFill>
                  <a:schemeClr val="tx1"/>
                </a:solidFill>
                <a:effectLst/>
                <a:latin typeface="+mn-lt"/>
                <a:ea typeface="+mn-ea"/>
                <a:cs typeface="+mn-cs"/>
              </a:rPr>
              <a:t> creators repackaged </a:t>
            </a:r>
            <a:r>
              <a:rPr lang="en-US" sz="1200" b="0" i="0" kern="1200" dirty="0" err="1">
                <a:solidFill>
                  <a:schemeClr val="tx1"/>
                </a:solidFill>
                <a:effectLst/>
                <a:latin typeface="+mn-lt"/>
                <a:ea typeface="+mn-ea"/>
                <a:cs typeface="+mn-cs"/>
              </a:rPr>
              <a:t>Xcode</a:t>
            </a:r>
            <a:r>
              <a:rPr lang="en-US" sz="1200" b="0" i="0" kern="1200" dirty="0">
                <a:solidFill>
                  <a:schemeClr val="tx1"/>
                </a:solidFill>
                <a:effectLst/>
                <a:latin typeface="+mn-lt"/>
                <a:ea typeface="+mn-ea"/>
                <a:cs typeface="+mn-cs"/>
              </a:rPr>
              <a:t> installers with the malicious code and published links to the installer on many popular forums for iOS/OS X developers. </a:t>
            </a:r>
          </a:p>
          <a:p>
            <a:r>
              <a:rPr lang="en-US" sz="1200" b="0" i="0" kern="1200" dirty="0">
                <a:solidFill>
                  <a:schemeClr val="tx1"/>
                </a:solidFill>
                <a:effectLst/>
                <a:latin typeface="+mn-lt"/>
                <a:ea typeface="+mn-ea"/>
                <a:cs typeface="+mn-cs"/>
              </a:rPr>
              <a:t>Developers were enticed into downloading this tampered version of </a:t>
            </a:r>
            <a:r>
              <a:rPr lang="en-US" sz="1200" b="0" i="0" kern="1200" dirty="0" err="1">
                <a:solidFill>
                  <a:schemeClr val="tx1"/>
                </a:solidFill>
                <a:effectLst/>
                <a:latin typeface="+mn-lt"/>
                <a:ea typeface="+mn-ea"/>
                <a:cs typeface="+mn-cs"/>
              </a:rPr>
              <a:t>Xcode</a:t>
            </a:r>
            <a:r>
              <a:rPr lang="en-US" sz="1200" b="0" i="0" kern="1200" dirty="0">
                <a:solidFill>
                  <a:schemeClr val="tx1"/>
                </a:solidFill>
                <a:effectLst/>
                <a:latin typeface="+mn-lt"/>
                <a:ea typeface="+mn-ea"/>
                <a:cs typeface="+mn-cs"/>
              </a:rPr>
              <a:t> because it would download much faster in China than the official version of </a:t>
            </a:r>
            <a:r>
              <a:rPr lang="en-US" sz="1200" b="0" i="0" kern="1200" dirty="0" err="1">
                <a:solidFill>
                  <a:schemeClr val="tx1"/>
                </a:solidFill>
                <a:effectLst/>
                <a:latin typeface="+mn-lt"/>
                <a:ea typeface="+mn-ea"/>
                <a:cs typeface="+mn-cs"/>
              </a:rPr>
              <a:t>Xcode</a:t>
            </a:r>
            <a:r>
              <a:rPr lang="en-US" sz="1200" b="0" i="0" kern="1200" dirty="0">
                <a:solidFill>
                  <a:schemeClr val="tx1"/>
                </a:solidFill>
                <a:effectLst/>
                <a:latin typeface="+mn-lt"/>
                <a:ea typeface="+mn-ea"/>
                <a:cs typeface="+mn-cs"/>
              </a:rPr>
              <a:t> from Apple’s Mac App Store.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the developers installed what they thought was a safe Apple dev tool, they actually got a tampered version that would compile the malicious code alongside their actual app’s code.</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10</a:t>
            </a:fld>
            <a:endParaRPr lang="en-US" dirty="0"/>
          </a:p>
        </p:txBody>
      </p:sp>
    </p:spTree>
    <p:extLst>
      <p:ext uri="{BB962C8B-B14F-4D97-AF65-F5344CB8AC3E}">
        <p14:creationId xmlns:p14="http://schemas.microsoft.com/office/powerpoint/2010/main" val="2957691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Babel - “cleans up” and updates JavaScript code during the compilation process.</a:t>
            </a:r>
          </a:p>
          <a:p>
            <a:endParaRPr lang="en-US" dirty="0"/>
          </a:p>
          <a:p>
            <a:r>
              <a:rPr lang="en-US" dirty="0"/>
              <a:t>Widespread “transitive dependency” issue, where developers who had no idea and no intention to rely upon left-pad were also affected due to the package being nested within their upstream dependencies. </a:t>
            </a:r>
          </a:p>
        </p:txBody>
      </p:sp>
      <p:sp>
        <p:nvSpPr>
          <p:cNvPr id="4" name="Slide Number Placeholder 3"/>
          <p:cNvSpPr>
            <a:spLocks noGrp="1"/>
          </p:cNvSpPr>
          <p:nvPr>
            <p:ph type="sldNum" sz="quarter" idx="5"/>
          </p:nvPr>
        </p:nvSpPr>
        <p:spPr/>
        <p:txBody>
          <a:bodyPr/>
          <a:lstStyle/>
          <a:p>
            <a:fld id="{71B1AA27-3892-4360-B986-D6B124C223BF}" type="slidenum">
              <a:rPr lang="en-US" smtClean="0"/>
              <a:t>11</a:t>
            </a:fld>
            <a:endParaRPr lang="en-US" dirty="0"/>
          </a:p>
        </p:txBody>
      </p:sp>
    </p:spTree>
    <p:extLst>
      <p:ext uri="{BB962C8B-B14F-4D97-AF65-F5344CB8AC3E}">
        <p14:creationId xmlns:p14="http://schemas.microsoft.com/office/powerpoint/2010/main" val="3194589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image" Target="../media/image11.jpe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1.xml"/><Relationship Id="rId4" Type="http://schemas.openxmlformats.org/officeDocument/2006/relationships/tags" Target="../tags/tag80.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1.xml"/><Relationship Id="rId4" Type="http://schemas.openxmlformats.org/officeDocument/2006/relationships/tags" Target="../tags/tag8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1.xml"/><Relationship Id="rId4" Type="http://schemas.openxmlformats.org/officeDocument/2006/relationships/tags" Target="../tags/tag8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1.xml"/><Relationship Id="rId4" Type="http://schemas.openxmlformats.org/officeDocument/2006/relationships/tags" Target="../tags/tag9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Master" Target="../slideMasters/slideMaster1.xml"/><Relationship Id="rId4" Type="http://schemas.openxmlformats.org/officeDocument/2006/relationships/tags" Target="../tags/tag9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slideMaster" Target="../slideMasters/slideMaster1.xml"/><Relationship Id="rId4" Type="http://schemas.openxmlformats.org/officeDocument/2006/relationships/tags" Target="../tags/tag10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Master" Target="../slideMasters/slideMaster1.xml"/><Relationship Id="rId4" Type="http://schemas.openxmlformats.org/officeDocument/2006/relationships/tags" Target="../tags/tag10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6.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2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emf"/><Relationship Id="rId5" Type="http://schemas.openxmlformats.org/officeDocument/2006/relationships/image" Target="../media/image12.png"/><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image" Target="../media/image7.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image" Target="../media/image9.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Business 1">
    <p:spTree>
      <p:nvGrpSpPr>
        <p:cNvPr id="1" name=""/>
        <p:cNvGrpSpPr/>
        <p:nvPr/>
      </p:nvGrpSpPr>
      <p:grpSpPr>
        <a:xfrm>
          <a:off x="0" y="0"/>
          <a:ext cx="0" cy="0"/>
          <a:chOff x="0" y="0"/>
          <a:chExt cx="0" cy="0"/>
        </a:xfrm>
      </p:grpSpPr>
      <p:pic>
        <p:nvPicPr>
          <p:cNvPr id="1027" name="Picture 3" descr="C:\Users\cbarthol\Desktop\Charlotte Work\Tools\PPT\Empower\2019 PPT cover images\women-shaking-hand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0" y="-233"/>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6"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Veteran 1">
    <p:spTree>
      <p:nvGrpSpPr>
        <p:cNvPr id="1" name=""/>
        <p:cNvGrpSpPr/>
        <p:nvPr/>
      </p:nvGrpSpPr>
      <p:grpSpPr>
        <a:xfrm>
          <a:off x="0" y="0"/>
          <a:ext cx="0" cy="0"/>
          <a:chOff x="0" y="0"/>
          <a:chExt cx="0" cy="0"/>
        </a:xfrm>
      </p:grpSpPr>
      <p:pic>
        <p:nvPicPr>
          <p:cNvPr id="10242" name="Picture 2" descr="C:\Users\cbarthol\Desktop\Charlotte Work\Tools\PPT\Empower\2019 PPT cover images\10-military-navy-man-doctor-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6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0" y="0"/>
            <a:ext cx="12192000" cy="6858000"/>
          </a:xfrm>
          <a:noFill/>
        </p:spPr>
        <p:txBody>
          <a:bodyPr/>
          <a:lstStyle>
            <a:lvl1pPr algn="r">
              <a:defRPr/>
            </a:lvl1pPr>
          </a:lstStyle>
          <a:p>
            <a:endParaRPr lang="en-US" dirty="0"/>
          </a:p>
        </p:txBody>
      </p:sp>
      <p:sp>
        <p:nvSpPr>
          <p:cNvPr id="14" name="Text Placeholder 3"/>
          <p:cNvSpPr>
            <a:spLocks noGrp="1"/>
          </p:cNvSpPr>
          <p:nvPr>
            <p:ph type="body" sz="quarter" idx="16" hasCustomPrompt="1"/>
          </p:nvPr>
        </p:nvSpPr>
        <p:spPr bwMode="gray">
          <a:xfrm>
            <a:off x="-1" y="-5893"/>
            <a:ext cx="11946577"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4" name="MIO_LOGOPLACEHOLDER#LowerLeftMediumWide" hidden="1"/>
          <p:cNvSpPr/>
          <p:nvPr userDrawn="1"/>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Rectangle 19" hidden="1"/>
          <p:cNvSpPr/>
          <p:nvPr userDrawn="1">
            <p:custDataLst>
              <p:tags r:id="rId1"/>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07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Bullets/content"/>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Rectangle 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4" name="Date Placeholder 3"/>
          <p:cNvSpPr>
            <a:spLocks noGrp="1"/>
          </p:cNvSpPr>
          <p:nvPr>
            <p:ph type="dt" sz="half" idx="14"/>
          </p:nvPr>
        </p:nvSpPr>
        <p:spPr/>
        <p:txBody>
          <a:bodyPr/>
          <a:lstStyle/>
          <a:p>
            <a:fld id="{D0B3B780-E62D-4D6E-8CCA-C44793C78675}" type="datetime1">
              <a:rPr lang="en-US" smtClean="0"/>
              <a:t>3/30/20</a:t>
            </a:fld>
            <a:endParaRPr lang="en-US" dirty="0"/>
          </a:p>
        </p:txBody>
      </p:sp>
      <p:sp>
        <p:nvSpPr>
          <p:cNvPr id="6" name="Footer Placeholder 5"/>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6272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Left"/>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ight"/>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Rectangle 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241A758A-7A14-49B6-8749-8B4677DFB21D}" type="datetime1">
              <a:rPr lang="en-US" smtClean="0"/>
              <a:t>3/30/20</a:t>
            </a:fld>
            <a:endParaRPr lang="en-US" dirty="0"/>
          </a:p>
        </p:txBody>
      </p:sp>
      <p:sp>
        <p:nvSpPr>
          <p:cNvPr id="7" name="Footer Placeholder 6"/>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935360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3" name="Content L"/>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L"/>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Subtitle R"/>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17028936-D64B-476E-A860-D62BEA5CA164}" type="datetime1">
              <a:rPr lang="en-US" smtClean="0"/>
              <a:t>3/30/20</a:t>
            </a:fld>
            <a:endParaRPr lang="en-US" dirty="0"/>
          </a:p>
        </p:txBody>
      </p:sp>
      <p:sp>
        <p:nvSpPr>
          <p:cNvPr id="7" name="Footer Placeholder 6"/>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707462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7" name="Rectangle 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8" name="Rectangle 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0"/>
          </p:nvPr>
        </p:nvSpPr>
        <p:spPr/>
        <p:txBody>
          <a:bodyPr/>
          <a:lstStyle/>
          <a:p>
            <a:fld id="{EE3B5531-9B63-4C6F-875C-2AB341648D3E}" type="datetime1">
              <a:rPr lang="en-US" smtClean="0"/>
              <a:t>3/30/20</a:t>
            </a:fld>
            <a:endParaRPr lang="en-US" dirty="0"/>
          </a:p>
        </p:txBody>
      </p:sp>
      <p:sp>
        <p:nvSpPr>
          <p:cNvPr id="5" name="Footer Placeholder 4"/>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03235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8" name="Rectangle 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4"/>
          </p:nvPr>
        </p:nvSpPr>
        <p:spPr/>
        <p:txBody>
          <a:bodyPr/>
          <a:lstStyle/>
          <a:p>
            <a:fld id="{46C83344-934B-4C49-8227-D564BD862152}" type="datetime1">
              <a:rPr lang="en-US" smtClean="0"/>
              <a:t>3/30/20</a:t>
            </a:fld>
            <a:endParaRPr lang="en-US" dirty="0"/>
          </a:p>
        </p:txBody>
      </p:sp>
      <p:sp>
        <p:nvSpPr>
          <p:cNvPr id="5" name="Footer Placeholder 4"/>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665846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3" name="Content 1"/>
          <p:cNvSpPr>
            <a:spLocks noGrp="1"/>
          </p:cNvSpPr>
          <p:nvPr>
            <p:ph sz="half" idx="1" hasCustomPrompt="1"/>
          </p:nvPr>
        </p:nvSpPr>
        <p:spPr>
          <a:xfrm>
            <a:off x="78451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3">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range title 1">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Orange title 2">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Orange title 3">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2" name="Circle 3"/>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Circle 2"/>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0" name="Circle 1"/>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20" name="Rectangle 1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D64F778D-9461-44BD-867B-AAA80E4EFA24}" type="datetime1">
              <a:rPr lang="en-US" smtClean="0"/>
              <a:t>3/30/20</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4" name="Slide Number Placeholder 13"/>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75017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5" name="Text 5"/>
          <p:cNvSpPr>
            <a:spLocks noGrp="1"/>
          </p:cNvSpPr>
          <p:nvPr>
            <p:ph type="body" sz="quarter" idx="23" hasCustomPrompt="1"/>
          </p:nvPr>
        </p:nvSpPr>
        <p:spPr>
          <a:xfrm>
            <a:off x="9637488"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0" name="Header 5"/>
          <p:cNvSpPr>
            <a:spLocks noGrp="1"/>
          </p:cNvSpPr>
          <p:nvPr>
            <p:ph type="body" sz="quarter" idx="18" hasCustomPrompt="1"/>
          </p:nvPr>
        </p:nvSpPr>
        <p:spPr>
          <a:xfrm>
            <a:off x="9637486" y="1828798"/>
            <a:ext cx="2194560" cy="663575"/>
          </a:xfrm>
          <a:solidFill>
            <a:srgbClr val="A22B38"/>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4" name="Text 4"/>
          <p:cNvSpPr>
            <a:spLocks noGrp="1"/>
          </p:cNvSpPr>
          <p:nvPr>
            <p:ph type="body" sz="quarter" idx="22" hasCustomPrompt="1"/>
          </p:nvPr>
        </p:nvSpPr>
        <p:spPr>
          <a:xfrm>
            <a:off x="7351941"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7351941" y="1828798"/>
            <a:ext cx="219456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5066394"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5066394" y="1828798"/>
            <a:ext cx="219456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2780847"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2780847" y="1828798"/>
            <a:ext cx="219456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19456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17" name="Rectangle 1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12D42D05-315F-4CBE-9891-6A33D065FD5C}" type="datetime1">
              <a:rPr lang="en-US" smtClean="0"/>
              <a:t>3/30/20</a:t>
            </a:fld>
            <a:endParaRPr lang="en-US" dirty="0"/>
          </a:p>
        </p:txBody>
      </p:sp>
      <p:sp>
        <p:nvSpPr>
          <p:cNvPr id="5" name="Footer Placeholder 4"/>
          <p:cNvSpPr>
            <a:spLocks noGrp="1"/>
          </p:cNvSpPr>
          <p:nvPr>
            <p:ph type="ftr" sz="quarter" idx="25"/>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294711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34" name="Text 4"/>
          <p:cNvSpPr>
            <a:spLocks noGrp="1"/>
          </p:cNvSpPr>
          <p:nvPr>
            <p:ph type="body" sz="quarter" idx="22" hasCustomPrompt="1"/>
          </p:nvPr>
        </p:nvSpPr>
        <p:spPr>
          <a:xfrm>
            <a:off x="9079143"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9079143" y="1828798"/>
            <a:ext cx="274320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6217862"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6217862" y="1828798"/>
            <a:ext cx="27432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3356581"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3356581" y="1828798"/>
            <a:ext cx="27432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7432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15" name="Rectangle 14"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5559A049-0620-4B95-B670-4FF3AC2882C7}" type="datetime1">
              <a:rPr lang="en-US" smtClean="0"/>
              <a:t>3/30/20</a:t>
            </a:fld>
            <a:endParaRPr lang="en-US" dirty="0"/>
          </a:p>
        </p:txBody>
      </p:sp>
      <p:sp>
        <p:nvSpPr>
          <p:cNvPr id="5" name="Footer Placeholder 4"/>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568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Lifestyle 1">
    <p:spTree>
      <p:nvGrpSpPr>
        <p:cNvPr id="1" name=""/>
        <p:cNvGrpSpPr/>
        <p:nvPr/>
      </p:nvGrpSpPr>
      <p:grpSpPr>
        <a:xfrm>
          <a:off x="0" y="0"/>
          <a:ext cx="0" cy="0"/>
          <a:chOff x="0" y="0"/>
          <a:chExt cx="0" cy="0"/>
        </a:xfrm>
      </p:grpSpPr>
      <p:pic>
        <p:nvPicPr>
          <p:cNvPr id="2050" name="Picture 2" descr="C:\Users\cbarthol\Desktop\Charlotte Work\Tools\PPT\Empower\2019 PPT cover images\2-women-running-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9292"/>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0" y="9292"/>
            <a:ext cx="11092811" cy="6843371"/>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31"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Rectangle 16"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306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3" name="Text 3"/>
          <p:cNvSpPr>
            <a:spLocks noGrp="1"/>
          </p:cNvSpPr>
          <p:nvPr>
            <p:ph type="body" sz="quarter" idx="21" hasCustomPrompt="1"/>
          </p:nvPr>
        </p:nvSpPr>
        <p:spPr>
          <a:xfrm>
            <a:off x="8177285"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8177285" y="1828797"/>
            <a:ext cx="36576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4336293"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4336293" y="1828797"/>
            <a:ext cx="36576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36576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09937CDA-8B98-43AA-B05A-5913C482CDCD}" type="datetime1">
              <a:rPr lang="en-US" smtClean="0"/>
              <a:t>3/30/20</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6328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3" name="Text R"/>
          <p:cNvSpPr>
            <a:spLocks noGrp="1"/>
          </p:cNvSpPr>
          <p:nvPr>
            <p:ph type="body" sz="quarter" idx="21" hasCustomPrompt="1"/>
          </p:nvPr>
        </p:nvSpPr>
        <p:spPr>
          <a:xfrm>
            <a:off x="6313712"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R"/>
          <p:cNvSpPr>
            <a:spLocks noGrp="1"/>
          </p:cNvSpPr>
          <p:nvPr>
            <p:ph type="body" sz="quarter" idx="16" hasCustomPrompt="1"/>
          </p:nvPr>
        </p:nvSpPr>
        <p:spPr>
          <a:xfrm>
            <a:off x="6313712" y="1828797"/>
            <a:ext cx="54864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L"/>
          <p:cNvSpPr>
            <a:spLocks noGrp="1"/>
          </p:cNvSpPr>
          <p:nvPr>
            <p:ph type="body" sz="quarter" idx="19" hasCustomPrompt="1"/>
          </p:nvPr>
        </p:nvSpPr>
        <p:spPr>
          <a:xfrm>
            <a:off x="495299"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L"/>
          <p:cNvSpPr>
            <a:spLocks noGrp="1"/>
          </p:cNvSpPr>
          <p:nvPr>
            <p:ph type="body" sz="quarter" idx="14" hasCustomPrompt="1"/>
          </p:nvPr>
        </p:nvSpPr>
        <p:spPr>
          <a:xfrm>
            <a:off x="495299" y="1828800"/>
            <a:ext cx="54864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11" name="Rectangle 1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9DAF7A56-DD4B-4C53-B9DB-D08EC1B7A10D}" type="datetime1">
              <a:rPr lang="en-US" smtClean="0"/>
              <a:t>3/30/20</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415188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15" name="Picture L"/>
          <p:cNvSpPr>
            <a:spLocks noGrp="1"/>
          </p:cNvSpPr>
          <p:nvPr>
            <p:ph type="pic" sz="quarter" idx="23"/>
          </p:nvPr>
        </p:nvSpPr>
        <p:spPr>
          <a:xfrm>
            <a:off x="524328" y="1828800"/>
            <a:ext cx="5571671"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7" name="Picture R"/>
          <p:cNvSpPr>
            <a:spLocks noGrp="1"/>
          </p:cNvSpPr>
          <p:nvPr>
            <p:ph type="pic" sz="quarter" idx="25"/>
          </p:nvPr>
        </p:nvSpPr>
        <p:spPr>
          <a:xfrm>
            <a:off x="6096000" y="1828800"/>
            <a:ext cx="5715000"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L"/>
          <p:cNvSpPr>
            <a:spLocks noGrp="1"/>
          </p:cNvSpPr>
          <p:nvPr>
            <p:ph type="body" sz="quarter" idx="24" hasCustomPrompt="1"/>
          </p:nvPr>
        </p:nvSpPr>
        <p:spPr>
          <a:xfrm>
            <a:off x="2510971" y="4470400"/>
            <a:ext cx="3585028" cy="1435100"/>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8" name="Text R"/>
          <p:cNvSpPr>
            <a:spLocks noGrp="1"/>
          </p:cNvSpPr>
          <p:nvPr>
            <p:ph type="body" sz="quarter" idx="26" hasCustomPrompt="1"/>
          </p:nvPr>
        </p:nvSpPr>
        <p:spPr>
          <a:xfrm>
            <a:off x="8226552" y="4470400"/>
            <a:ext cx="3584448" cy="1435100"/>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0DB3E303-26EF-4168-B59F-7A10DF0110A8}" type="datetime1">
              <a:rPr lang="en-US" smtClean="0"/>
              <a:t>3/30/20</a:t>
            </a:fld>
            <a:endParaRPr lang="en-US" dirty="0"/>
          </a:p>
        </p:txBody>
      </p:sp>
      <p:sp>
        <p:nvSpPr>
          <p:cNvPr id="5" name="Footer Placeholder 4"/>
          <p:cNvSpPr>
            <a:spLocks noGrp="1"/>
          </p:cNvSpPr>
          <p:nvPr>
            <p:ph type="ftr" sz="quarter" idx="28"/>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24394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7" name="Picture 3"/>
          <p:cNvSpPr>
            <a:spLocks noGrp="1"/>
          </p:cNvSpPr>
          <p:nvPr>
            <p:ph type="pic" sz="quarter" idx="25"/>
          </p:nvPr>
        </p:nvSpPr>
        <p:spPr>
          <a:xfrm>
            <a:off x="8067405" y="1835374"/>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Text 3"/>
          <p:cNvSpPr>
            <a:spLocks noGrp="1"/>
          </p:cNvSpPr>
          <p:nvPr>
            <p:ph type="body" sz="quarter" idx="26" hasCustomPrompt="1"/>
          </p:nvPr>
        </p:nvSpPr>
        <p:spPr>
          <a:xfrm>
            <a:off x="9766519" y="3873724"/>
            <a:ext cx="2077358" cy="2031776"/>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2"/>
          <p:cNvSpPr>
            <a:spLocks noGrp="1"/>
          </p:cNvSpPr>
          <p:nvPr>
            <p:ph type="pic" sz="quarter" idx="23"/>
          </p:nvPr>
        </p:nvSpPr>
        <p:spPr>
          <a:xfrm>
            <a:off x="4286398"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2"/>
          <p:cNvSpPr>
            <a:spLocks noGrp="1"/>
          </p:cNvSpPr>
          <p:nvPr>
            <p:ph type="body" sz="quarter" idx="24" hasCustomPrompt="1"/>
          </p:nvPr>
        </p:nvSpPr>
        <p:spPr>
          <a:xfrm>
            <a:off x="5985512" y="3873724"/>
            <a:ext cx="2077358" cy="2031776"/>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9" name="Picture 1"/>
          <p:cNvSpPr>
            <a:spLocks noGrp="1"/>
          </p:cNvSpPr>
          <p:nvPr>
            <p:ph type="pic" sz="quarter" idx="22"/>
          </p:nvPr>
        </p:nvSpPr>
        <p:spPr>
          <a:xfrm>
            <a:off x="514351"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Text 1"/>
          <p:cNvSpPr>
            <a:spLocks noGrp="1"/>
          </p:cNvSpPr>
          <p:nvPr>
            <p:ph type="body" sz="quarter" idx="14" hasCustomPrompt="1"/>
          </p:nvPr>
        </p:nvSpPr>
        <p:spPr>
          <a:xfrm>
            <a:off x="2204321" y="3873724"/>
            <a:ext cx="2077358" cy="2031776"/>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19" name="Rectangle 1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F96D78F0-CBBC-4866-B311-48568D82837E}" type="datetime1">
              <a:rPr lang="en-US" smtClean="0"/>
              <a:t>3/30/20</a:t>
            </a:fld>
            <a:endParaRPr lang="en-US" dirty="0"/>
          </a:p>
        </p:txBody>
      </p:sp>
      <p:sp>
        <p:nvSpPr>
          <p:cNvPr id="5" name="Footer Placeholder 4"/>
          <p:cNvSpPr>
            <a:spLocks noGrp="1"/>
          </p:cNvSpPr>
          <p:nvPr>
            <p:ph type="ftr" sz="quarter" idx="28"/>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81410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3" name="Image 4"/>
          <p:cNvSpPr>
            <a:spLocks noGrp="1"/>
          </p:cNvSpPr>
          <p:nvPr>
            <p:ph type="pic" sz="quarter" idx="27"/>
          </p:nvPr>
        </p:nvSpPr>
        <p:spPr>
          <a:xfrm>
            <a:off x="8977313" y="1826530"/>
            <a:ext cx="2833688"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10349593" y="2971800"/>
            <a:ext cx="1461407" cy="1439408"/>
          </a:xfrm>
          <a:solidFill>
            <a:srgbClr val="A22B38"/>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7" name="Image 3"/>
          <p:cNvSpPr>
            <a:spLocks noGrp="1"/>
          </p:cNvSpPr>
          <p:nvPr>
            <p:ph type="pic" sz="quarter" idx="25"/>
          </p:nvPr>
        </p:nvSpPr>
        <p:spPr>
          <a:xfrm>
            <a:off x="6157912" y="1826530"/>
            <a:ext cx="2821781"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7518285" y="2971800"/>
            <a:ext cx="1461407" cy="1439408"/>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5" name="Image 2"/>
          <p:cNvSpPr>
            <a:spLocks noGrp="1"/>
          </p:cNvSpPr>
          <p:nvPr>
            <p:ph type="pic" sz="quarter" idx="23"/>
          </p:nvPr>
        </p:nvSpPr>
        <p:spPr>
          <a:xfrm>
            <a:off x="3333751" y="1828800"/>
            <a:ext cx="2824162"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4696505" y="2971800"/>
            <a:ext cx="1461407" cy="1439408"/>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9" name="Image 1"/>
          <p:cNvSpPr>
            <a:spLocks noGrp="1"/>
          </p:cNvSpPr>
          <p:nvPr>
            <p:ph type="pic" sz="quarter" idx="22"/>
          </p:nvPr>
        </p:nvSpPr>
        <p:spPr>
          <a:xfrm>
            <a:off x="514350" y="1828800"/>
            <a:ext cx="2819400"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872342" y="2971800"/>
            <a:ext cx="1461407" cy="1439408"/>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9"/>
          </p:nvPr>
        </p:nvSpPr>
        <p:spPr/>
        <p:txBody>
          <a:bodyPr/>
          <a:lstStyle/>
          <a:p>
            <a:fld id="{84CCC7BF-C3F2-47F5-AEEE-5B6BE81AB706}" type="datetime1">
              <a:rPr lang="en-US" smtClean="0"/>
              <a:t>3/30/20</a:t>
            </a:fld>
            <a:endParaRPr lang="en-US" dirty="0"/>
          </a:p>
        </p:txBody>
      </p:sp>
      <p:sp>
        <p:nvSpPr>
          <p:cNvPr id="5" name="Footer Placeholder 4"/>
          <p:cNvSpPr>
            <a:spLocks noGrp="1"/>
          </p:cNvSpPr>
          <p:nvPr>
            <p:ph type="ftr" sz="quarter" idx="30"/>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31"/>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6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19" name="Image 5"/>
          <p:cNvSpPr>
            <a:spLocks noGrp="1"/>
          </p:cNvSpPr>
          <p:nvPr>
            <p:ph type="pic" sz="quarter" idx="29"/>
          </p:nvPr>
        </p:nvSpPr>
        <p:spPr>
          <a:xfrm>
            <a:off x="9565441"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20" name="Header 5"/>
          <p:cNvSpPr>
            <a:spLocks noGrp="1"/>
          </p:cNvSpPr>
          <p:nvPr>
            <p:ph type="body" sz="quarter" idx="30" hasCustomPrompt="1"/>
          </p:nvPr>
        </p:nvSpPr>
        <p:spPr>
          <a:xfrm>
            <a:off x="10662103" y="2700789"/>
            <a:ext cx="1116693" cy="1099883"/>
          </a:xfrm>
          <a:solidFill>
            <a:srgbClr val="A22B38"/>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3" name="Image 4"/>
          <p:cNvSpPr>
            <a:spLocks noGrp="1"/>
          </p:cNvSpPr>
          <p:nvPr>
            <p:ph type="pic" sz="quarter" idx="27"/>
          </p:nvPr>
        </p:nvSpPr>
        <p:spPr>
          <a:xfrm>
            <a:off x="7302668"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8426255" y="2700789"/>
            <a:ext cx="1116693" cy="1099883"/>
          </a:xfrm>
          <a:solidFill>
            <a:schemeClr val="accent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7" name="Image 3"/>
          <p:cNvSpPr>
            <a:spLocks noGrp="1"/>
          </p:cNvSpPr>
          <p:nvPr>
            <p:ph type="pic" sz="quarter" idx="25"/>
          </p:nvPr>
        </p:nvSpPr>
        <p:spPr>
          <a:xfrm>
            <a:off x="5039895" y="1826531"/>
            <a:ext cx="2240280" cy="1974141"/>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6163482" y="2700789"/>
            <a:ext cx="1116693" cy="1099883"/>
          </a:xfrm>
          <a:solidFill>
            <a:schemeClr val="accent4"/>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5" name="Image 2"/>
          <p:cNvSpPr>
            <a:spLocks noGrp="1"/>
          </p:cNvSpPr>
          <p:nvPr>
            <p:ph type="pic" sz="quarter" idx="23"/>
          </p:nvPr>
        </p:nvSpPr>
        <p:spPr>
          <a:xfrm>
            <a:off x="2777122"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3900709" y="2700789"/>
            <a:ext cx="1116693" cy="1099883"/>
          </a:xfrm>
          <a:solidFill>
            <a:schemeClr val="accent2"/>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9" name="Image 1"/>
          <p:cNvSpPr>
            <a:spLocks noGrp="1"/>
          </p:cNvSpPr>
          <p:nvPr>
            <p:ph type="pic" sz="quarter" idx="22"/>
          </p:nvPr>
        </p:nvSpPr>
        <p:spPr>
          <a:xfrm>
            <a:off x="514349"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637936" y="2700789"/>
            <a:ext cx="1116693" cy="1099883"/>
          </a:xfrm>
          <a:solidFill>
            <a:schemeClr val="tx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23" name="Rectangle 2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5" name="Rectangle 2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6" name="Rectangle 2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31"/>
          </p:nvPr>
        </p:nvSpPr>
        <p:spPr/>
        <p:txBody>
          <a:bodyPr/>
          <a:lstStyle/>
          <a:p>
            <a:fld id="{4627412A-143D-47A5-B380-3FDF5A161129}" type="datetime1">
              <a:rPr lang="en-US" smtClean="0"/>
              <a:t>3/30/20</a:t>
            </a:fld>
            <a:endParaRPr lang="en-US" dirty="0"/>
          </a:p>
        </p:txBody>
      </p:sp>
      <p:sp>
        <p:nvSpPr>
          <p:cNvPr id="5" name="Footer Placeholder 4"/>
          <p:cNvSpPr>
            <a:spLocks noGrp="1"/>
          </p:cNvSpPr>
          <p:nvPr>
            <p:ph type="ftr" sz="quarter" idx="3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3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039118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0" name="Text 5"/>
          <p:cNvSpPr>
            <a:spLocks noGrp="1"/>
          </p:cNvSpPr>
          <p:nvPr>
            <p:ph type="body" sz="quarter" idx="23" hasCustomPrompt="1"/>
          </p:nvPr>
        </p:nvSpPr>
        <p:spPr>
          <a:xfrm>
            <a:off x="9637486"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30" name="Header 5"/>
          <p:cNvSpPr>
            <a:spLocks noGrp="1"/>
          </p:cNvSpPr>
          <p:nvPr>
            <p:ph type="body" sz="quarter" idx="18" hasCustomPrompt="1"/>
          </p:nvPr>
        </p:nvSpPr>
        <p:spPr>
          <a:xfrm>
            <a:off x="9637486" y="1828798"/>
            <a:ext cx="2194560" cy="1970316"/>
          </a:xfrm>
          <a:solidFill>
            <a:srgbClr val="A22B38"/>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9" name="Text 4"/>
          <p:cNvSpPr>
            <a:spLocks noGrp="1"/>
          </p:cNvSpPr>
          <p:nvPr>
            <p:ph type="body" sz="quarter" idx="22" hasCustomPrompt="1"/>
          </p:nvPr>
        </p:nvSpPr>
        <p:spPr>
          <a:xfrm>
            <a:off x="7351941"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9" name="Header 4"/>
          <p:cNvSpPr>
            <a:spLocks noGrp="1"/>
          </p:cNvSpPr>
          <p:nvPr>
            <p:ph type="body" sz="quarter" idx="17" hasCustomPrompt="1"/>
          </p:nvPr>
        </p:nvSpPr>
        <p:spPr>
          <a:xfrm>
            <a:off x="7351941" y="1828798"/>
            <a:ext cx="2194560" cy="1970316"/>
          </a:xfrm>
          <a:solidFill>
            <a:schemeClr val="accent1"/>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8" name="Text 3"/>
          <p:cNvSpPr>
            <a:spLocks noGrp="1"/>
          </p:cNvSpPr>
          <p:nvPr>
            <p:ph type="body" sz="quarter" idx="21" hasCustomPrompt="1"/>
          </p:nvPr>
        </p:nvSpPr>
        <p:spPr>
          <a:xfrm>
            <a:off x="5066394"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8" name="Header 3"/>
          <p:cNvSpPr>
            <a:spLocks noGrp="1"/>
          </p:cNvSpPr>
          <p:nvPr>
            <p:ph type="body" sz="quarter" idx="16" hasCustomPrompt="1"/>
          </p:nvPr>
        </p:nvSpPr>
        <p:spPr>
          <a:xfrm>
            <a:off x="5066394" y="1828798"/>
            <a:ext cx="2194560" cy="1970316"/>
          </a:xfrm>
          <a:solidFill>
            <a:schemeClr val="accent4"/>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7" name="Text 2"/>
          <p:cNvSpPr>
            <a:spLocks noGrp="1"/>
          </p:cNvSpPr>
          <p:nvPr>
            <p:ph type="body" sz="quarter" idx="20" hasCustomPrompt="1"/>
          </p:nvPr>
        </p:nvSpPr>
        <p:spPr>
          <a:xfrm>
            <a:off x="2780844" y="3799114"/>
            <a:ext cx="2194563"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7" name="Header 2"/>
          <p:cNvSpPr>
            <a:spLocks noGrp="1"/>
          </p:cNvSpPr>
          <p:nvPr>
            <p:ph type="body" sz="quarter" idx="15" hasCustomPrompt="1"/>
          </p:nvPr>
        </p:nvSpPr>
        <p:spPr>
          <a:xfrm>
            <a:off x="2780847" y="1828798"/>
            <a:ext cx="2194560" cy="1970316"/>
          </a:xfrm>
          <a:solidFill>
            <a:schemeClr val="accent2"/>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31" name="Text 1"/>
          <p:cNvSpPr>
            <a:spLocks noGrp="1"/>
          </p:cNvSpPr>
          <p:nvPr>
            <p:ph type="body" sz="quarter" idx="19" hasCustomPrompt="1"/>
          </p:nvPr>
        </p:nvSpPr>
        <p:spPr>
          <a:xfrm>
            <a:off x="495300"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8" name="Header 1"/>
          <p:cNvSpPr>
            <a:spLocks noGrp="1"/>
          </p:cNvSpPr>
          <p:nvPr>
            <p:ph type="body" sz="quarter" idx="14" hasCustomPrompt="1"/>
          </p:nvPr>
        </p:nvSpPr>
        <p:spPr>
          <a:xfrm>
            <a:off x="495300" y="1828797"/>
            <a:ext cx="2194560" cy="1970316"/>
          </a:xfrm>
          <a:solidFill>
            <a:schemeClr val="tx2"/>
          </a:solidFill>
        </p:spPr>
        <p:txBody>
          <a:bodyPr lIns="137160" tIns="45720" rIns="137160" bIns="45720" anchor="ctr"/>
          <a:lstStyle>
            <a:lvl1pPr marL="171450" indent="-1714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5BB7F529-D531-4B00-935F-6FAE4D8C8E7A}" type="datetime1">
              <a:rPr lang="en-US" smtClean="0"/>
              <a:t>3/30/20</a:t>
            </a:fld>
            <a:endParaRPr lang="en-US" dirty="0"/>
          </a:p>
        </p:txBody>
      </p:sp>
      <p:sp>
        <p:nvSpPr>
          <p:cNvPr id="5" name="Footer Placeholder 4"/>
          <p:cNvSpPr>
            <a:spLocks noGrp="1"/>
          </p:cNvSpPr>
          <p:nvPr>
            <p:ph type="ftr" sz="quarter" idx="25"/>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33439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6" name="Text 3"/>
          <p:cNvSpPr>
            <a:spLocks noGrp="1"/>
          </p:cNvSpPr>
          <p:nvPr>
            <p:ph type="body" sz="quarter" idx="20" hasCustomPrompt="1"/>
          </p:nvPr>
        </p:nvSpPr>
        <p:spPr>
          <a:xfrm>
            <a:off x="2318204" y="4624161"/>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4586060"/>
            <a:ext cx="1697450" cy="1307592"/>
          </a:xfrm>
          <a:solidFill>
            <a:schemeClr val="accent4"/>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318204" y="3242808"/>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3223758"/>
            <a:ext cx="1697450" cy="1307592"/>
          </a:xfrm>
          <a:solidFill>
            <a:schemeClr val="accent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318204" y="1861456"/>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697450" cy="1307592"/>
          </a:xfrm>
          <a:solidFill>
            <a:schemeClr val="tx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1"/>
          </p:nvPr>
        </p:nvSpPr>
        <p:spPr/>
        <p:txBody>
          <a:bodyPr/>
          <a:lstStyle/>
          <a:p>
            <a:fld id="{B147A653-C30C-401B-B1C8-16CD77836741}" type="datetime1">
              <a:rPr lang="en-US" smtClean="0"/>
              <a:t>3/30/20</a:t>
            </a:fld>
            <a:endParaRPr lang="en-US" dirty="0"/>
          </a:p>
        </p:txBody>
      </p:sp>
      <p:sp>
        <p:nvSpPr>
          <p:cNvPr id="5" name="Footer Placeholder 4"/>
          <p:cNvSpPr>
            <a:spLocks noGrp="1"/>
          </p:cNvSpPr>
          <p:nvPr>
            <p:ph type="ftr" sz="quarter" idx="2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125291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4" name="Text 4"/>
          <p:cNvSpPr>
            <a:spLocks noGrp="1"/>
          </p:cNvSpPr>
          <p:nvPr>
            <p:ph type="body" sz="quarter" idx="22" hasCustomPrompt="1"/>
          </p:nvPr>
        </p:nvSpPr>
        <p:spPr>
          <a:xfrm>
            <a:off x="2283278" y="494040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Header 4"/>
          <p:cNvSpPr>
            <a:spLocks noGrp="1"/>
          </p:cNvSpPr>
          <p:nvPr>
            <p:ph type="body" sz="quarter" idx="21" hasCustomPrompt="1"/>
          </p:nvPr>
        </p:nvSpPr>
        <p:spPr>
          <a:xfrm>
            <a:off x="495300" y="4940802"/>
            <a:ext cx="1700784" cy="987552"/>
          </a:xfrm>
          <a:solidFill>
            <a:schemeClr val="accent1"/>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6" name="Text 3"/>
          <p:cNvSpPr>
            <a:spLocks noGrp="1"/>
          </p:cNvSpPr>
          <p:nvPr>
            <p:ph type="body" sz="quarter" idx="20" hasCustomPrompt="1"/>
          </p:nvPr>
        </p:nvSpPr>
        <p:spPr>
          <a:xfrm>
            <a:off x="2283278" y="3914354"/>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3914354"/>
            <a:ext cx="1700784" cy="987552"/>
          </a:xfrm>
          <a:solidFill>
            <a:schemeClr val="accent4"/>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279650" y="2888302"/>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2887905"/>
            <a:ext cx="1700784" cy="987552"/>
          </a:xfrm>
          <a:solidFill>
            <a:schemeClr val="accent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279650" y="186145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700784" cy="987552"/>
          </a:xfrm>
          <a:solidFill>
            <a:schemeClr val="tx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16" name="Rectangle 15"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E4489A75-66BB-46DC-ACA9-50A57207FD08}" type="datetime1">
              <a:rPr lang="en-US" smtClean="0"/>
              <a:t>3/30/20</a:t>
            </a:fld>
            <a:endParaRPr lang="en-US" dirty="0"/>
          </a:p>
        </p:txBody>
      </p:sp>
      <p:sp>
        <p:nvSpPr>
          <p:cNvPr id="5" name="Footer Placeholder 4"/>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881340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6" name="Text 5"/>
          <p:cNvSpPr>
            <a:spLocks noGrp="1"/>
          </p:cNvSpPr>
          <p:nvPr>
            <p:ph type="body" sz="quarter" idx="24" hasCustomPrompt="1"/>
          </p:nvPr>
        </p:nvSpPr>
        <p:spPr>
          <a:xfrm>
            <a:off x="1632857" y="5133905"/>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5" name="Header 5"/>
          <p:cNvSpPr>
            <a:spLocks noGrp="1"/>
          </p:cNvSpPr>
          <p:nvPr>
            <p:ph type="body" sz="quarter" idx="23" hasCustomPrompt="1"/>
          </p:nvPr>
        </p:nvSpPr>
        <p:spPr>
          <a:xfrm>
            <a:off x="495300" y="5143150"/>
            <a:ext cx="1050471" cy="768096"/>
          </a:xfrm>
          <a:solidFill>
            <a:srgbClr val="A22B38"/>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14" name="Text 4"/>
          <p:cNvSpPr>
            <a:spLocks noGrp="1"/>
          </p:cNvSpPr>
          <p:nvPr>
            <p:ph type="body" sz="quarter" idx="22" hasCustomPrompt="1"/>
          </p:nvPr>
        </p:nvSpPr>
        <p:spPr>
          <a:xfrm>
            <a:off x="1629229" y="4315792"/>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3" name="Header 4"/>
          <p:cNvSpPr>
            <a:spLocks noGrp="1"/>
          </p:cNvSpPr>
          <p:nvPr>
            <p:ph type="body" sz="quarter" idx="21" hasCustomPrompt="1"/>
          </p:nvPr>
        </p:nvSpPr>
        <p:spPr>
          <a:xfrm>
            <a:off x="495300" y="4322728"/>
            <a:ext cx="1050471" cy="768096"/>
          </a:xfrm>
          <a:solidFill>
            <a:schemeClr val="accent1"/>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6" name="Text 3"/>
          <p:cNvSpPr>
            <a:spLocks noGrp="1"/>
          </p:cNvSpPr>
          <p:nvPr>
            <p:ph type="body" sz="quarter" idx="20" hasCustomPrompt="1"/>
          </p:nvPr>
        </p:nvSpPr>
        <p:spPr>
          <a:xfrm>
            <a:off x="1632857" y="3497680"/>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9" name="Header 3"/>
          <p:cNvSpPr>
            <a:spLocks noGrp="1"/>
          </p:cNvSpPr>
          <p:nvPr>
            <p:ph type="body" sz="quarter" idx="17" hasCustomPrompt="1"/>
          </p:nvPr>
        </p:nvSpPr>
        <p:spPr>
          <a:xfrm>
            <a:off x="495300" y="3502304"/>
            <a:ext cx="1050471" cy="768096"/>
          </a:xfrm>
          <a:solidFill>
            <a:schemeClr val="accent4"/>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5" name="Text 2"/>
          <p:cNvSpPr>
            <a:spLocks noGrp="1"/>
          </p:cNvSpPr>
          <p:nvPr>
            <p:ph type="body" sz="quarter" idx="19" hasCustomPrompt="1"/>
          </p:nvPr>
        </p:nvSpPr>
        <p:spPr>
          <a:xfrm>
            <a:off x="1632857" y="2679568"/>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8" name="Header 2"/>
          <p:cNvSpPr>
            <a:spLocks noGrp="1"/>
          </p:cNvSpPr>
          <p:nvPr>
            <p:ph type="body" sz="quarter" idx="16" hasCustomPrompt="1"/>
          </p:nvPr>
        </p:nvSpPr>
        <p:spPr>
          <a:xfrm>
            <a:off x="495300" y="2681880"/>
            <a:ext cx="1050471" cy="768096"/>
          </a:xfrm>
          <a:solidFill>
            <a:schemeClr val="accent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9" name="Text 1"/>
          <p:cNvSpPr>
            <a:spLocks noGrp="1"/>
          </p:cNvSpPr>
          <p:nvPr>
            <p:ph type="body" sz="quarter" idx="18" hasCustomPrompt="1"/>
          </p:nvPr>
        </p:nvSpPr>
        <p:spPr>
          <a:xfrm>
            <a:off x="1629229" y="1861456"/>
            <a:ext cx="10178143" cy="768096"/>
          </a:xfrm>
        </p:spPr>
        <p:txBody>
          <a:bodyPr lIns="137160" tIns="91440" rIns="137160" bIns="91440"/>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8" name="Header 1"/>
          <p:cNvSpPr>
            <a:spLocks noGrp="1"/>
          </p:cNvSpPr>
          <p:nvPr>
            <p:ph type="body" sz="quarter" idx="14" hasCustomPrompt="1"/>
          </p:nvPr>
        </p:nvSpPr>
        <p:spPr>
          <a:xfrm>
            <a:off x="495300" y="1861456"/>
            <a:ext cx="1050471" cy="768096"/>
          </a:xfrm>
          <a:solidFill>
            <a:schemeClr val="tx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18" name="Rectangle 1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5"/>
          </p:nvPr>
        </p:nvSpPr>
        <p:spPr/>
        <p:txBody>
          <a:bodyPr/>
          <a:lstStyle/>
          <a:p>
            <a:fld id="{8293799D-22C8-428E-90D7-05A2BF168E65}" type="datetime1">
              <a:rPr lang="en-US" smtClean="0"/>
              <a:t>3/30/20</a:t>
            </a:fld>
            <a:endParaRPr lang="en-US" dirty="0"/>
          </a:p>
        </p:txBody>
      </p:sp>
      <p:sp>
        <p:nvSpPr>
          <p:cNvPr id="5" name="Footer Placeholder 4"/>
          <p:cNvSpPr>
            <a:spLocks noGrp="1"/>
          </p:cNvSpPr>
          <p:nvPr>
            <p:ph type="ftr" sz="quarter" idx="26"/>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p:cNvSpPr>
            <a:spLocks noGrp="1"/>
          </p:cNvSpPr>
          <p:nvPr>
            <p:ph type="sldNum" sz="quarter" idx="27"/>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56664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Clinic 1">
    <p:spTree>
      <p:nvGrpSpPr>
        <p:cNvPr id="1" name=""/>
        <p:cNvGrpSpPr/>
        <p:nvPr/>
      </p:nvGrpSpPr>
      <p:grpSpPr>
        <a:xfrm>
          <a:off x="0" y="0"/>
          <a:ext cx="0" cy="0"/>
          <a:chOff x="0" y="0"/>
          <a:chExt cx="0" cy="0"/>
        </a:xfrm>
      </p:grpSpPr>
      <p:pic>
        <p:nvPicPr>
          <p:cNvPr id="3074" name="Picture 2" descr="C:\Users\cbarthol\Desktop\Charlotte Work\Tools\PPT\Empower\2019 PPT cover images\3-hallway-nurse-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flipH="1">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2068629"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431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11" name="Image Placeholder">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9" name="Text 1"/>
          <p:cNvSpPr>
            <a:spLocks noGrp="1"/>
          </p:cNvSpPr>
          <p:nvPr>
            <p:ph type="body" sz="quarter" idx="18" hasCustomPrompt="1"/>
          </p:nvPr>
        </p:nvSpPr>
        <p:spPr>
          <a:xfrm>
            <a:off x="495299" y="1861456"/>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299" y="3242808"/>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299" y="4624161"/>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EC6BD337-1505-42B6-839C-B5DAD748D153}" type="datetime1">
              <a:rPr lang="en-US" smtClean="0"/>
              <a:t>3/30/20</a:t>
            </a:fld>
            <a:endParaRPr lang="en-US" dirty="0"/>
          </a:p>
        </p:txBody>
      </p:sp>
      <p:sp>
        <p:nvSpPr>
          <p:cNvPr id="5" name="Footer Placeholder 4"/>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853532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2" name="Image Placeholder">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1" name="Text 4"/>
          <p:cNvSpPr>
            <a:spLocks noGrp="1"/>
          </p:cNvSpPr>
          <p:nvPr>
            <p:ph type="body" sz="quarter" idx="22" hasCustomPrompt="1"/>
          </p:nvPr>
        </p:nvSpPr>
        <p:spPr>
          <a:xfrm>
            <a:off x="495300" y="4945380"/>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300" y="3917405"/>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300" y="2889431"/>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9" name="Text 1"/>
          <p:cNvSpPr>
            <a:spLocks noGrp="1"/>
          </p:cNvSpPr>
          <p:nvPr>
            <p:ph type="body" sz="quarter" idx="18" hasCustomPrompt="1"/>
          </p:nvPr>
        </p:nvSpPr>
        <p:spPr>
          <a:xfrm>
            <a:off x="495300" y="1861457"/>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6E01D1CC-BD88-43BC-84EF-DEE041CAE53C}" type="datetime1">
              <a:rPr lang="en-US" smtClean="0"/>
              <a:t>3/30/20</a:t>
            </a:fld>
            <a:endParaRPr lang="en-US" dirty="0"/>
          </a:p>
        </p:txBody>
      </p:sp>
      <p:sp>
        <p:nvSpPr>
          <p:cNvPr id="5" name="Footer Placeholder 4"/>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67589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5" name="Image Placeholder">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3" name="Text 5"/>
          <p:cNvSpPr>
            <a:spLocks noGrp="1"/>
          </p:cNvSpPr>
          <p:nvPr>
            <p:ph type="body" sz="quarter" idx="23" hasCustomPrompt="1"/>
          </p:nvPr>
        </p:nvSpPr>
        <p:spPr>
          <a:xfrm>
            <a:off x="495300" y="520046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11" name="Text 4"/>
          <p:cNvSpPr>
            <a:spLocks noGrp="1"/>
          </p:cNvSpPr>
          <p:nvPr>
            <p:ph type="body" sz="quarter" idx="22" hasCustomPrompt="1"/>
          </p:nvPr>
        </p:nvSpPr>
        <p:spPr>
          <a:xfrm>
            <a:off x="495300" y="4365713"/>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6" name="Text 3"/>
          <p:cNvSpPr>
            <a:spLocks noGrp="1"/>
          </p:cNvSpPr>
          <p:nvPr>
            <p:ph type="body" sz="quarter" idx="20" hasCustomPrompt="1"/>
          </p:nvPr>
        </p:nvSpPr>
        <p:spPr>
          <a:xfrm>
            <a:off x="495300" y="3530961"/>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5" name="Text 2"/>
          <p:cNvSpPr>
            <a:spLocks noGrp="1"/>
          </p:cNvSpPr>
          <p:nvPr>
            <p:ph type="body" sz="quarter" idx="19" hasCustomPrompt="1"/>
          </p:nvPr>
        </p:nvSpPr>
        <p:spPr>
          <a:xfrm>
            <a:off x="495300" y="2696209"/>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9" name="Text 1"/>
          <p:cNvSpPr>
            <a:spLocks noGrp="1"/>
          </p:cNvSpPr>
          <p:nvPr>
            <p:ph type="body" sz="quarter" idx="18" hasCustomPrompt="1"/>
          </p:nvPr>
        </p:nvSpPr>
        <p:spPr>
          <a:xfrm>
            <a:off x="495300" y="186145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pt, hit return then Tab to get to level 2 – 12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7FD2ECD7-129B-438D-A269-E2D1ACF3E3CA}" type="datetime1">
              <a:rPr lang="en-US" smtClean="0"/>
              <a:t>3/30/20</a:t>
            </a:fld>
            <a:endParaRPr lang="en-US" dirty="0"/>
          </a:p>
        </p:txBody>
      </p:sp>
      <p:sp>
        <p:nvSpPr>
          <p:cNvPr id="5" name="Footer Placeholder 4"/>
          <p:cNvSpPr>
            <a:spLocks noGrp="1"/>
          </p:cNvSpPr>
          <p:nvPr>
            <p:ph type="ftr" sz="quarter" idx="25"/>
          </p:nvPr>
        </p:nvSpPr>
        <p:spPr/>
        <p:txBody>
          <a:bodyPr/>
          <a:lstStyle/>
          <a:p>
            <a:pPr algn="r"/>
            <a:r>
              <a:rPr lang="en-US"/>
              <a:t>© 2019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419881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9" name="Rectangle 8"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MIO_LOGOPLACEHOLDER#LowerLeftSmallWide" hidden="1">
            <a:extLst>
              <a:ext uri="{FF2B5EF4-FFF2-40B4-BE49-F238E27FC236}">
                <a16:creationId xmlns:a16="http://schemas.microsoft.com/office/drawing/2014/main" id="{F1CCE3E9-DCB6-4940-A85B-0B453D43F2D3}"/>
              </a:ext>
            </a:extLst>
          </p:cNvPr>
          <p:cNvSpPr/>
          <p:nvPr userDrawn="1"/>
        </p:nvSpPr>
        <p:spPr>
          <a:xfrm>
            <a:off x="394913" y="6174567"/>
            <a:ext cx="1993392" cy="43891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eaLnBrk="1" fontAlgn="auto" hangingPunct="1">
              <a:lnSpc>
                <a:spcPct val="90000"/>
              </a:lnSpc>
              <a:spcBef>
                <a:spcPts val="0"/>
              </a:spcBef>
              <a:spcAft>
                <a:spcPts val="0"/>
              </a:spcAft>
            </a:pPr>
            <a:endParaRPr lang="en-US" sz="2000" b="0" i="0" u="none" baseline="0" dirty="0">
              <a:solidFill>
                <a:srgbClr val="55565A"/>
              </a:solidFill>
              <a:latin typeface="Arial" panose="020B0604020202020204" pitchFamily="34" charset="0"/>
            </a:endParaRPr>
          </a:p>
        </p:txBody>
      </p:sp>
      <p:pic>
        <p:nvPicPr>
          <p:cNvPr id="11" name="Optum#LowerLeftSmallWide" descr="C:\Users\cbarthol\Desktop\Charlotte Work\Tools\PPT\Empower\Logo EMFs\OPTUM_®_4c.emf"/>
          <p:cNvPicPr>
            <a:picLocks noChangeAspect="1" noChangeArrowheads="1"/>
          </p:cNvPicPr>
          <p:nvPr userDrawn="1">
            <p:custDataLst>
              <p:tags r:id="rId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0E9D1A9D-3D28-424B-AE57-48C268D525B9}" type="datetime1">
              <a:rPr lang="en-US" smtClean="0"/>
              <a:t>3/30/20</a:t>
            </a:fld>
            <a:endParaRPr lang="en-US" dirty="0"/>
          </a:p>
        </p:txBody>
      </p:sp>
      <p:sp>
        <p:nvSpPr>
          <p:cNvPr id="15" name="Footer Placeholder 14"/>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16" name="Slide Number Placeholder 1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832818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7"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3"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02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29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39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71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Image Placeholder"/>
          <p:cNvSpPr>
            <a:spLocks noGrp="1"/>
          </p:cNvSpPr>
          <p:nvPr>
            <p:ph type="pic" sz="quarter" idx="10" hasCustomPrompt="1"/>
          </p:nvPr>
        </p:nvSpPr>
        <p:spPr bwMode="gray">
          <a:xfrm>
            <a:off x="6134100" y="0"/>
            <a:ext cx="6057900" cy="6858000"/>
          </a:xfrm>
          <a:blipFill>
            <a:blip r:embed="rId5"/>
            <a:stretch>
              <a:fillRect/>
            </a:stretch>
          </a:blipFill>
        </p:spPr>
        <p:txBody>
          <a:bodyPr lIns="914400" rIns="914400" anchor="ctr"/>
          <a:lstStyle>
            <a:lvl1pPr algn="ctr">
              <a:defRPr>
                <a:solidFill>
                  <a:schemeClr val="accent2"/>
                </a:solidFill>
              </a:defRPr>
            </a:lvl1pPr>
          </a:lstStyle>
          <a:p>
            <a:r>
              <a:rPr lang="en-US" dirty="0"/>
              <a:t> </a:t>
            </a:r>
          </a:p>
        </p:txBody>
      </p:sp>
      <p:sp>
        <p:nvSpPr>
          <p:cNvPr id="16"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Rectangle 6"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2"/>
            </p:custDataLst>
          </p:nvPr>
        </p:nvSpPr>
        <p:spPr>
          <a:xfrm>
            <a:off x="457200" y="301336"/>
            <a:ext cx="5421086"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634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Rectangle 12" hidden="1"/>
          <p:cNvSpPr/>
          <p:nvPr userDrawn="1">
            <p:custDataLst>
              <p:tags r:id="rId1"/>
            </p:custDataLst>
          </p:nvPr>
        </p:nvSpPr>
        <p:spPr>
          <a:xfrm>
            <a:off x="11185357" y="6392987"/>
            <a:ext cx="692317"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MIO_LOGOPLACEHOLDER#CenterBigWide" hidden="1"/>
          <p:cNvSpPr/>
          <p:nvPr userDrawn="1"/>
        </p:nvSpPr>
        <p:spPr>
          <a:xfrm>
            <a:off x="3385009" y="2060721"/>
            <a:ext cx="994399" cy="16696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7"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385009" y="2122275"/>
            <a:ext cx="5332412" cy="160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3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Lifestyle 2">
    <p:spTree>
      <p:nvGrpSpPr>
        <p:cNvPr id="1" name=""/>
        <p:cNvGrpSpPr/>
        <p:nvPr/>
      </p:nvGrpSpPr>
      <p:grpSpPr>
        <a:xfrm>
          <a:off x="0" y="0"/>
          <a:ext cx="0" cy="0"/>
          <a:chOff x="0" y="0"/>
          <a:chExt cx="0" cy="0"/>
        </a:xfrm>
      </p:grpSpPr>
      <p:pic>
        <p:nvPicPr>
          <p:cNvPr id="4098" name="Picture 2" descr="C:\Users\cbarthol\Desktop\Charlotte Work\Tools\PPT\Empower\2019 PPT cover images\4-father-child-doctor-laptop-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8550233"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01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2" name="Speaker name"/>
          <p:cNvSpPr>
            <a:spLocks noGrp="1"/>
          </p:cNvSpPr>
          <p:nvPr>
            <p:ph type="title" hasCustomPrompt="1"/>
          </p:nvPr>
        </p:nvSpPr>
        <p:spPr bwMode="gray">
          <a:xfrm>
            <a:off x="514349" y="3904343"/>
            <a:ext cx="7178221" cy="482887"/>
          </a:xfrm>
        </p:spPr>
        <p:txBody>
          <a:bodyPr anchor="b"/>
          <a:lstStyle>
            <a:lvl1pPr>
              <a:defRPr sz="2400">
                <a:solidFill>
                  <a:schemeClr val="accent1"/>
                </a:solidFill>
              </a:defRPr>
            </a:lvl1pPr>
          </a:lstStyle>
          <a:p>
            <a:r>
              <a:rPr lang="en-US" dirty="0"/>
              <a:t>First Name Last Name</a:t>
            </a:r>
          </a:p>
        </p:txBody>
      </p:sp>
      <p:sp>
        <p:nvSpPr>
          <p:cNvPr id="3" name="Speaker title"/>
          <p:cNvSpPr>
            <a:spLocks noGrp="1"/>
          </p:cNvSpPr>
          <p:nvPr>
            <p:ph type="body" idx="1" hasCustomPrompt="1"/>
          </p:nvPr>
        </p:nvSpPr>
        <p:spPr bwMode="gray">
          <a:xfrm>
            <a:off x="514349" y="4403068"/>
            <a:ext cx="7178221" cy="484632"/>
          </a:xfrm>
        </p:spPr>
        <p:txBody>
          <a:bodyPr anchor="t"/>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9" name="Phone/email"/>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5"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Thank you or main title"/>
          <p:cNvSpPr>
            <a:spLocks noGrp="1"/>
          </p:cNvSpPr>
          <p:nvPr>
            <p:ph type="body" sz="quarter" idx="11" hasCustomPrompt="1"/>
          </p:nvPr>
        </p:nvSpPr>
        <p:spPr>
          <a:xfrm>
            <a:off x="514348" y="638629"/>
            <a:ext cx="7178040" cy="2559019"/>
          </a:xfrm>
        </p:spPr>
        <p:txBody>
          <a:bodyPr anchor="b"/>
          <a:lstStyle>
            <a:lvl1pPr>
              <a:defRPr sz="4400">
                <a:solidFill>
                  <a:schemeClr val="tx1"/>
                </a:solidFill>
              </a:defRPr>
            </a:lvl1pPr>
          </a:lstStyle>
          <a:p>
            <a:pPr lvl="0"/>
            <a:r>
              <a:rPr lang="en-US" dirty="0"/>
              <a:t>Insert closing language</a:t>
            </a:r>
          </a:p>
        </p:txBody>
      </p:sp>
      <p:sp>
        <p:nvSpPr>
          <p:cNvPr id="26" name="Rectangle 25"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Subtitle"/>
          <p:cNvSpPr>
            <a:spLocks noGrp="1"/>
          </p:cNvSpPr>
          <p:nvPr>
            <p:ph type="body" sz="quarter" idx="12" hasCustomPrompt="1"/>
          </p:nvPr>
        </p:nvSpPr>
        <p:spPr>
          <a:xfrm>
            <a:off x="514348" y="3177964"/>
            <a:ext cx="7178040" cy="464911"/>
          </a:xfrm>
        </p:spPr>
        <p:txBody>
          <a:bodyPr/>
          <a:lstStyle>
            <a:lvl1pPr>
              <a:defRPr sz="2800">
                <a:solidFill>
                  <a:schemeClr val="tx1"/>
                </a:solidFill>
              </a:defRPr>
            </a:lvl1pPr>
          </a:lstStyle>
          <a:p>
            <a:pPr lvl="0"/>
            <a:r>
              <a:rPr lang="en-US" dirty="0"/>
              <a:t>Insert subhead if needed</a:t>
            </a:r>
          </a:p>
        </p:txBody>
      </p:sp>
      <p:pic>
        <p:nvPicPr>
          <p:cNvPr id="15"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9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Clinic 2">
    <p:spTree>
      <p:nvGrpSpPr>
        <p:cNvPr id="1" name=""/>
        <p:cNvGrpSpPr/>
        <p:nvPr/>
      </p:nvGrpSpPr>
      <p:grpSpPr>
        <a:xfrm>
          <a:off x="0" y="0"/>
          <a:ext cx="0" cy="0"/>
          <a:chOff x="0" y="0"/>
          <a:chExt cx="0" cy="0"/>
        </a:xfrm>
      </p:grpSpPr>
      <p:pic>
        <p:nvPicPr>
          <p:cNvPr id="5124" name="Picture 4" descr="C:\Users\cbarthol\Desktop\Charlotte Work\Tools\PPT\Empower\2019 PPT cover images\5-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0"/>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7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Business 2">
    <p:spTree>
      <p:nvGrpSpPr>
        <p:cNvPr id="1" name=""/>
        <p:cNvGrpSpPr/>
        <p:nvPr/>
      </p:nvGrpSpPr>
      <p:grpSpPr>
        <a:xfrm>
          <a:off x="0" y="0"/>
          <a:ext cx="0" cy="0"/>
          <a:chOff x="0" y="0"/>
          <a:chExt cx="0" cy="0"/>
        </a:xfrm>
      </p:grpSpPr>
      <p:pic>
        <p:nvPicPr>
          <p:cNvPr id="1026" name="Picture 2" descr="C:\Users\cbarthol\Desktop\Charlotte Work\Tools\PPT\Empower\2019 PPT cover images\meeting-post-it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9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Lifestyle 3">
    <p:spTree>
      <p:nvGrpSpPr>
        <p:cNvPr id="1" name=""/>
        <p:cNvGrpSpPr/>
        <p:nvPr/>
      </p:nvGrpSpPr>
      <p:grpSpPr>
        <a:xfrm>
          <a:off x="0" y="0"/>
          <a:ext cx="0" cy="0"/>
          <a:chOff x="0" y="0"/>
          <a:chExt cx="0" cy="0"/>
        </a:xfrm>
      </p:grpSpPr>
      <p:pic>
        <p:nvPicPr>
          <p:cNvPr id="7171" name="Picture 3" descr="C:\Users\cbarthol\Desktop\Charlotte Work\Tools\PPT\Empower\2019 PPT cover images\7-woman-sitting-phone-mobile-16x9.jpe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869" t="869"/>
          <a:stretch/>
        </p:blipFill>
        <p:spPr bwMode="auto">
          <a:xfrm>
            <a:off x="0" y="0"/>
            <a:ext cx="12191999"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4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Lifestyle 4">
    <p:spTree>
      <p:nvGrpSpPr>
        <p:cNvPr id="1" name=""/>
        <p:cNvGrpSpPr/>
        <p:nvPr/>
      </p:nvGrpSpPr>
      <p:grpSpPr>
        <a:xfrm>
          <a:off x="0" y="0"/>
          <a:ext cx="0" cy="0"/>
          <a:chOff x="0" y="0"/>
          <a:chExt cx="0" cy="0"/>
        </a:xfrm>
      </p:grpSpPr>
      <p:pic>
        <p:nvPicPr>
          <p:cNvPr id="2050" name="Picture 2" descr="C:\Users\cbarthol\Desktop\Charlotte Work\Tools\PPT\Empower\2019 PPT cover images\zion-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2000"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15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Military 1">
    <p:spTree>
      <p:nvGrpSpPr>
        <p:cNvPr id="1" name=""/>
        <p:cNvGrpSpPr/>
        <p:nvPr/>
      </p:nvGrpSpPr>
      <p:grpSpPr>
        <a:xfrm>
          <a:off x="0" y="0"/>
          <a:ext cx="0" cy="0"/>
          <a:chOff x="0" y="0"/>
          <a:chExt cx="0" cy="0"/>
        </a:xfrm>
      </p:grpSpPr>
      <p:pic>
        <p:nvPicPr>
          <p:cNvPr id="9218" name="Picture 2" descr="C:\Users\cbarthol\Desktop\Charlotte Work\Tools\PPT\Empower\2019 PPT cover images\9-military-army-family-happy-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7"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284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Content"/>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419100" y="7039123"/>
            <a:ext cx="2743200" cy="365125"/>
          </a:xfrm>
          <a:prstGeom prst="rect">
            <a:avLst/>
          </a:prstGeom>
        </p:spPr>
        <p:txBody>
          <a:bodyPr vert="horz" lIns="0" tIns="0" rIns="0" bIns="0" rtlCol="0" anchor="ctr"/>
          <a:lstStyle>
            <a:lvl1pPr algn="l">
              <a:defRPr sz="900">
                <a:solidFill>
                  <a:schemeClr val="accent4"/>
                </a:solidFill>
              </a:defRPr>
            </a:lvl1pPr>
          </a:lstStyle>
          <a:p>
            <a:fld id="{510DAF7A-F987-4F1E-A936-E47EE3119E3D}" type="datetime1">
              <a:rPr lang="en-US" smtClean="0"/>
              <a:t>3/30/20</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MIO_LOGOPLACEHOLDER#LowerLeftSmallWide" hidden="1"/>
          <p:cNvSpPr/>
          <p:nvPr/>
        </p:nvSpPr>
        <p:spPr>
          <a:xfrm>
            <a:off x="392112" y="6174567"/>
            <a:ext cx="1890821" cy="435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empower - DO NOT DELETE!!!" hidden="1"/>
          <p:cNvSpPr/>
          <p:nvPr>
            <p:custDataLst>
              <p:tags r:id="rId42"/>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7" name="Slide Number Placeholder 26">
            <a:extLst>
              <a:ext uri="{FF2B5EF4-FFF2-40B4-BE49-F238E27FC236}">
                <a16:creationId xmlns:a16="http://schemas.microsoft.com/office/drawing/2014/main" id="{08C8B57B-BCDA-4101-B4DD-87F49D6D3104}"/>
              </a:ext>
            </a:extLst>
          </p:cNvPr>
          <p:cNvSpPr>
            <a:spLocks noGrp="1"/>
          </p:cNvSpPr>
          <p:nvPr>
            <p:ph type="sldNum" sz="quarter" idx="4"/>
          </p:nvPr>
        </p:nvSpPr>
        <p:spPr>
          <a:xfrm>
            <a:off x="11265408" y="6448111"/>
            <a:ext cx="539496" cy="230833"/>
          </a:xfrm>
          <a:prstGeom prst="rect">
            <a:avLst/>
          </a:prstGeom>
        </p:spPr>
        <p:txBody>
          <a:bodyPr vert="horz" lIns="0" tIns="0" rIns="0" bIns="0" rtlCol="0" anchor="ctr"/>
          <a:lstStyle>
            <a:lvl1pPr algn="r">
              <a:defRPr sz="900">
                <a:solidFill>
                  <a:schemeClr val="accent4"/>
                </a:solidFill>
              </a:defRPr>
            </a:lvl1pPr>
          </a:lstStyle>
          <a:p>
            <a:fld id="{901F1369-4AEB-4520-96C0-9F78886180C1}" type="slidenum">
              <a:rPr lang="en-US" smtClean="0"/>
              <a:pPr/>
              <a:t>‹#›</a:t>
            </a:fld>
            <a:endParaRPr lang="en-US" dirty="0"/>
          </a:p>
        </p:txBody>
      </p:sp>
      <p:sp>
        <p:nvSpPr>
          <p:cNvPr id="23" name="TextBox 5" hidden="1"/>
          <p:cNvSpPr txBox="1"/>
          <p:nvPr>
            <p:custDataLst>
              <p:tags r:id="rId43"/>
            </p:custDataLst>
          </p:nvPr>
        </p:nvSpPr>
        <p:spPr>
          <a:xfrm rot="20625550">
            <a:off x="1934612" y="2925786"/>
            <a:ext cx="8322776" cy="100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Aft>
                <a:spcPts val="400"/>
              </a:spcAft>
            </a:pPr>
            <a:endParaRPr lang="en-US" sz="6600" dirty="0">
              <a:solidFill>
                <a:schemeClr val="accent5">
                  <a:lumMod val="20000"/>
                  <a:lumOff val="80000"/>
                </a:schemeClr>
              </a:solidFill>
            </a:endParaRPr>
          </a:p>
        </p:txBody>
      </p:sp>
      <p:pic>
        <p:nvPicPr>
          <p:cNvPr id="17" name="Optum#LowerLeftSmallWide" descr="C:\Users\cbarthol\Desktop\Charlotte Work\Tools\PPT\Empower\Logo EMFs\OPTUM_®_4c.emf"/>
          <p:cNvPicPr>
            <a:picLocks noChangeAspect="1" noChangeArrowheads="1"/>
          </p:cNvPicPr>
          <p:nvPr userDrawn="1">
            <p:custDataLst>
              <p:tags r:id="rId44"/>
            </p:custDataLst>
          </p:nvPr>
        </p:nvPicPr>
        <p:blipFill>
          <a:blip r:embed="rId4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3"/>
          </p:nvPr>
        </p:nvSpPr>
        <p:spPr>
          <a:xfrm>
            <a:off x="3048001" y="6414340"/>
            <a:ext cx="8178408" cy="313241"/>
          </a:xfrm>
          <a:prstGeom prst="rect">
            <a:avLst/>
          </a:prstGeom>
        </p:spPr>
        <p:txBody>
          <a:bodyPr vert="horz" lIns="0" tIns="0" rIns="0" bIns="0" rtlCol="0" anchor="ctr"/>
          <a:lstStyle>
            <a:lvl1pPr>
              <a:defRPr lang="en-US" sz="900">
                <a:solidFill>
                  <a:schemeClr val="accent4"/>
                </a:solidFill>
              </a:defRPr>
            </a:lvl1pPr>
          </a:lstStyle>
          <a:p>
            <a:pPr algn="r"/>
            <a:r>
              <a:rPr lang="en-US"/>
              <a:t>© 2019 Optum, Inc. All rights reserved. Confidential property of Optum. Do not distribute or reproduce without express permission from Optum.</a:t>
            </a:r>
          </a:p>
        </p:txBody>
      </p: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8" Type="http://schemas.openxmlformats.org/officeDocument/2006/relationships/image" Target="../media/image75.tiff"/><Relationship Id="rId3" Type="http://schemas.openxmlformats.org/officeDocument/2006/relationships/image" Target="../media/image70.tiff"/><Relationship Id="rId7" Type="http://schemas.openxmlformats.org/officeDocument/2006/relationships/image" Target="../media/image74.tiff"/><Relationship Id="rId2" Type="http://schemas.openxmlformats.org/officeDocument/2006/relationships/image" Target="../media/image69.tiff"/><Relationship Id="rId1" Type="http://schemas.openxmlformats.org/officeDocument/2006/relationships/slideLayout" Target="../slideLayouts/slideLayout16.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71.tiff"/><Relationship Id="rId9" Type="http://schemas.openxmlformats.org/officeDocument/2006/relationships/image" Target="../media/image7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hyperlink" Target="https://www.sonatype.com/hubfs/SSC/2019%20SSC/SON_SSSC-Report-2019_jun16-DRAFT.pdf" TargetMode="External"/><Relationship Id="rId2" Type="http://schemas.openxmlformats.org/officeDocument/2006/relationships/hyperlink" Target="https://www.coreinfrastructure.org/wp-content/uploads/sites/6/2020/02/census_ii_vulnerabilities_in_the_core.pdf" TargetMode="External"/><Relationship Id="rId1" Type="http://schemas.openxmlformats.org/officeDocument/2006/relationships/slideLayout" Target="../slideLayouts/slideLayout12.xml"/><Relationship Id="rId4" Type="http://schemas.openxmlformats.org/officeDocument/2006/relationships/hyperlink" Target="https://www.linuxfoundation.org/wp-content/uploads/2020/02/oss_supply_chain_security.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12D366-F303-454A-AB2B-3AE6041FE809}"/>
              </a:ext>
            </a:extLst>
          </p:cNvPr>
          <p:cNvPicPr>
            <a:picLocks noChangeAspect="1"/>
          </p:cNvPicPr>
          <p:nvPr/>
        </p:nvPicPr>
        <p:blipFill>
          <a:blip r:embed="rId3"/>
          <a:stretch>
            <a:fillRect/>
          </a:stretch>
        </p:blipFill>
        <p:spPr>
          <a:xfrm>
            <a:off x="3209949" y="0"/>
            <a:ext cx="8736627" cy="6858000"/>
          </a:xfrm>
          <a:prstGeom prst="rect">
            <a:avLst/>
          </a:prstGeom>
        </p:spPr>
      </p:pic>
      <p:sp>
        <p:nvSpPr>
          <p:cNvPr id="3" name="Text Placeholder 2">
            <a:extLst>
              <a:ext uri="{FF2B5EF4-FFF2-40B4-BE49-F238E27FC236}">
                <a16:creationId xmlns:a16="http://schemas.microsoft.com/office/drawing/2014/main" id="{DAB07C22-2380-5A41-B5F7-B794C34FEA4E}"/>
              </a:ext>
            </a:extLst>
          </p:cNvPr>
          <p:cNvSpPr>
            <a:spLocks noGrp="1"/>
          </p:cNvSpPr>
          <p:nvPr>
            <p:ph type="body" sz="quarter" idx="16"/>
          </p:nvPr>
        </p:nvSpPr>
        <p:spPr>
          <a:xfrm>
            <a:off x="2821857" y="-226142"/>
            <a:ext cx="9458633" cy="7315200"/>
          </a:xfrm>
        </p:spPr>
        <p:txBody>
          <a:bodyPr/>
          <a:lstStyle/>
          <a:p>
            <a:endParaRPr lang="en-US" dirty="0"/>
          </a:p>
        </p:txBody>
      </p:sp>
      <p:sp>
        <p:nvSpPr>
          <p:cNvPr id="4" name="Title 3">
            <a:extLst>
              <a:ext uri="{FF2B5EF4-FFF2-40B4-BE49-F238E27FC236}">
                <a16:creationId xmlns:a16="http://schemas.microsoft.com/office/drawing/2014/main" id="{83FAA481-7BC3-5448-BD7C-4B9F87970C50}"/>
              </a:ext>
            </a:extLst>
          </p:cNvPr>
          <p:cNvSpPr>
            <a:spLocks noGrp="1"/>
          </p:cNvSpPr>
          <p:nvPr>
            <p:ph type="ctrTitle"/>
          </p:nvPr>
        </p:nvSpPr>
        <p:spPr/>
        <p:txBody>
          <a:bodyPr/>
          <a:lstStyle/>
          <a:p>
            <a:r>
              <a:rPr lang="en-US" dirty="0"/>
              <a:t>Health and Security of FOSS Supply Chain</a:t>
            </a:r>
          </a:p>
        </p:txBody>
      </p:sp>
      <p:sp>
        <p:nvSpPr>
          <p:cNvPr id="5" name="Subtitle 4">
            <a:extLst>
              <a:ext uri="{FF2B5EF4-FFF2-40B4-BE49-F238E27FC236}">
                <a16:creationId xmlns:a16="http://schemas.microsoft.com/office/drawing/2014/main" id="{087C79BD-B6AB-224E-8F60-B1FD8CBA7DE1}"/>
              </a:ext>
            </a:extLst>
          </p:cNvPr>
          <p:cNvSpPr>
            <a:spLocks noGrp="1"/>
          </p:cNvSpPr>
          <p:nvPr>
            <p:ph type="subTitle" idx="1"/>
          </p:nvPr>
        </p:nvSpPr>
        <p:spPr/>
        <p:txBody>
          <a:bodyPr/>
          <a:lstStyle/>
          <a:p>
            <a:r>
              <a:rPr lang="en-US" dirty="0"/>
              <a:t>Justin Chao</a:t>
            </a:r>
          </a:p>
        </p:txBody>
      </p:sp>
      <p:sp>
        <p:nvSpPr>
          <p:cNvPr id="6" name="Text Placeholder 5">
            <a:extLst>
              <a:ext uri="{FF2B5EF4-FFF2-40B4-BE49-F238E27FC236}">
                <a16:creationId xmlns:a16="http://schemas.microsoft.com/office/drawing/2014/main" id="{55713780-948A-0B46-BB7B-862C71F6C3EF}"/>
              </a:ext>
            </a:extLst>
          </p:cNvPr>
          <p:cNvSpPr>
            <a:spLocks noGrp="1"/>
          </p:cNvSpPr>
          <p:nvPr>
            <p:ph type="body" sz="quarter" idx="13"/>
          </p:nvPr>
        </p:nvSpPr>
        <p:spPr/>
        <p:txBody>
          <a:bodyPr/>
          <a:lstStyle/>
          <a:p>
            <a:r>
              <a:rPr lang="en-US" dirty="0"/>
              <a:t>March 30, 2020</a:t>
            </a:r>
          </a:p>
        </p:txBody>
      </p:sp>
    </p:spTree>
    <p:extLst>
      <p:ext uri="{BB962C8B-B14F-4D97-AF65-F5344CB8AC3E}">
        <p14:creationId xmlns:p14="http://schemas.microsoft.com/office/powerpoint/2010/main" val="1605635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9B349B-0E88-8844-883C-D70318A7A69D}"/>
              </a:ext>
            </a:extLst>
          </p:cNvPr>
          <p:cNvSpPr>
            <a:spLocks noGrp="1"/>
          </p:cNvSpPr>
          <p:nvPr>
            <p:ph type="body" sz="quarter" idx="18"/>
          </p:nvPr>
        </p:nvSpPr>
        <p:spPr/>
        <p:txBody>
          <a:bodyPr/>
          <a:lstStyle/>
          <a:p>
            <a:r>
              <a:rPr lang="en-US" sz="2000" b="1" dirty="0"/>
              <a:t>39 applications</a:t>
            </a:r>
            <a:r>
              <a:rPr lang="en-US" sz="2000" dirty="0"/>
              <a:t> available through the App Store were infecting iPhones and iPads.</a:t>
            </a:r>
          </a:p>
        </p:txBody>
      </p:sp>
      <p:sp>
        <p:nvSpPr>
          <p:cNvPr id="4" name="Text Placeholder 3">
            <a:extLst>
              <a:ext uri="{FF2B5EF4-FFF2-40B4-BE49-F238E27FC236}">
                <a16:creationId xmlns:a16="http://schemas.microsoft.com/office/drawing/2014/main" id="{7447F93D-463C-0F47-A142-3BB580180870}"/>
              </a:ext>
            </a:extLst>
          </p:cNvPr>
          <p:cNvSpPr>
            <a:spLocks noGrp="1"/>
          </p:cNvSpPr>
          <p:nvPr>
            <p:ph type="body" sz="quarter" idx="19"/>
          </p:nvPr>
        </p:nvSpPr>
        <p:spPr/>
        <p:txBody>
          <a:bodyPr/>
          <a:lstStyle/>
          <a:p>
            <a:r>
              <a:rPr lang="en-US" sz="2000" dirty="0"/>
              <a:t>Malicious applications connected to remote command-and-control servers and </a:t>
            </a:r>
            <a:r>
              <a:rPr lang="en-US" sz="2000" b="1" dirty="0"/>
              <a:t>uploaded sensitive user information </a:t>
            </a:r>
            <a:r>
              <a:rPr lang="en-US" sz="2000" dirty="0"/>
              <a:t>as part of a botnet.</a:t>
            </a:r>
          </a:p>
        </p:txBody>
      </p:sp>
      <p:sp>
        <p:nvSpPr>
          <p:cNvPr id="5" name="Text Placeholder 4">
            <a:extLst>
              <a:ext uri="{FF2B5EF4-FFF2-40B4-BE49-F238E27FC236}">
                <a16:creationId xmlns:a16="http://schemas.microsoft.com/office/drawing/2014/main" id="{8BBB6271-24B5-C547-8A55-92E128C86452}"/>
              </a:ext>
            </a:extLst>
          </p:cNvPr>
          <p:cNvSpPr>
            <a:spLocks noGrp="1"/>
          </p:cNvSpPr>
          <p:nvPr>
            <p:ph type="body" sz="quarter" idx="20"/>
          </p:nvPr>
        </p:nvSpPr>
        <p:spPr/>
        <p:txBody>
          <a:bodyPr/>
          <a:lstStyle/>
          <a:p>
            <a:r>
              <a:rPr lang="en-US" sz="2000" dirty="0"/>
              <a:t>Inserted into the applications through a </a:t>
            </a:r>
            <a:r>
              <a:rPr lang="en-US" sz="2000" b="1" dirty="0"/>
              <a:t>“repackaged” version </a:t>
            </a:r>
            <a:r>
              <a:rPr lang="en-US" sz="2000" dirty="0"/>
              <a:t>of Apple’s official development platform </a:t>
            </a:r>
            <a:r>
              <a:rPr lang="en-US" sz="2000" dirty="0" err="1"/>
              <a:t>Xcode</a:t>
            </a:r>
            <a:r>
              <a:rPr lang="en-US" sz="2000" dirty="0"/>
              <a:t>.</a:t>
            </a:r>
          </a:p>
        </p:txBody>
      </p:sp>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2015 - “</a:t>
            </a:r>
            <a:r>
              <a:rPr lang="en-US" dirty="0" err="1"/>
              <a:t>XcodeGhost</a:t>
            </a:r>
            <a:r>
              <a:rPr lang="en-US" dirty="0"/>
              <a:t>”</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Repackaging of </a:t>
            </a:r>
            <a:r>
              <a:rPr lang="en-US" dirty="0" err="1"/>
              <a:t>Xcode</a:t>
            </a:r>
            <a:r>
              <a:rPr lang="en-US" dirty="0"/>
              <a:t> for Malicious Code Distribution</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10</a:t>
            </a:fld>
            <a:endParaRPr lang="en-US" dirty="0"/>
          </a:p>
        </p:txBody>
      </p:sp>
      <p:pic>
        <p:nvPicPr>
          <p:cNvPr id="13" name="Picture 12">
            <a:extLst>
              <a:ext uri="{FF2B5EF4-FFF2-40B4-BE49-F238E27FC236}">
                <a16:creationId xmlns:a16="http://schemas.microsoft.com/office/drawing/2014/main" id="{79546592-5A83-CB4C-B9AA-F63B7AD24C32}"/>
              </a:ext>
            </a:extLst>
          </p:cNvPr>
          <p:cNvPicPr>
            <a:picLocks noChangeAspect="1"/>
          </p:cNvPicPr>
          <p:nvPr/>
        </p:nvPicPr>
        <p:blipFill>
          <a:blip r:embed="rId3"/>
          <a:stretch>
            <a:fillRect/>
          </a:stretch>
        </p:blipFill>
        <p:spPr>
          <a:xfrm>
            <a:off x="8059691" y="2767915"/>
            <a:ext cx="3745213" cy="2262732"/>
          </a:xfrm>
          <a:prstGeom prst="rect">
            <a:avLst/>
          </a:prstGeom>
        </p:spPr>
      </p:pic>
    </p:spTree>
    <p:extLst>
      <p:ext uri="{BB962C8B-B14F-4D97-AF65-F5344CB8AC3E}">
        <p14:creationId xmlns:p14="http://schemas.microsoft.com/office/powerpoint/2010/main" val="1874449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9B349B-0E88-8844-883C-D70318A7A69D}"/>
              </a:ext>
            </a:extLst>
          </p:cNvPr>
          <p:cNvSpPr>
            <a:spLocks noGrp="1"/>
          </p:cNvSpPr>
          <p:nvPr>
            <p:ph type="body" sz="quarter" idx="18"/>
          </p:nvPr>
        </p:nvSpPr>
        <p:spPr/>
        <p:txBody>
          <a:bodyPr/>
          <a:lstStyle/>
          <a:p>
            <a:r>
              <a:rPr lang="en-US" sz="2000" dirty="0"/>
              <a:t>Dispute about naming rights caused a well-known developer to remove 273 packages from </a:t>
            </a:r>
            <a:r>
              <a:rPr lang="en-US" sz="2000" dirty="0" err="1"/>
              <a:t>npm</a:t>
            </a:r>
            <a:r>
              <a:rPr lang="en-US" sz="2000" dirty="0"/>
              <a:t>.</a:t>
            </a:r>
          </a:p>
        </p:txBody>
      </p:sp>
      <p:sp>
        <p:nvSpPr>
          <p:cNvPr id="4" name="Text Placeholder 3">
            <a:extLst>
              <a:ext uri="{FF2B5EF4-FFF2-40B4-BE49-F238E27FC236}">
                <a16:creationId xmlns:a16="http://schemas.microsoft.com/office/drawing/2014/main" id="{7447F93D-463C-0F47-A142-3BB580180870}"/>
              </a:ext>
            </a:extLst>
          </p:cNvPr>
          <p:cNvSpPr>
            <a:spLocks noGrp="1"/>
          </p:cNvSpPr>
          <p:nvPr>
            <p:ph type="body" sz="quarter" idx="19"/>
          </p:nvPr>
        </p:nvSpPr>
        <p:spPr/>
        <p:txBody>
          <a:bodyPr/>
          <a:lstStyle/>
          <a:p>
            <a:r>
              <a:rPr lang="en-US" sz="2000" dirty="0"/>
              <a:t>left-pad right-justifies text for more human-readable text output.</a:t>
            </a:r>
          </a:p>
        </p:txBody>
      </p:sp>
      <p:sp>
        <p:nvSpPr>
          <p:cNvPr id="5" name="Text Placeholder 4">
            <a:extLst>
              <a:ext uri="{FF2B5EF4-FFF2-40B4-BE49-F238E27FC236}">
                <a16:creationId xmlns:a16="http://schemas.microsoft.com/office/drawing/2014/main" id="{8BBB6271-24B5-C547-8A55-92E128C86452}"/>
              </a:ext>
            </a:extLst>
          </p:cNvPr>
          <p:cNvSpPr>
            <a:spLocks noGrp="1"/>
          </p:cNvSpPr>
          <p:nvPr>
            <p:ph type="body" sz="quarter" idx="20"/>
          </p:nvPr>
        </p:nvSpPr>
        <p:spPr/>
        <p:txBody>
          <a:bodyPr/>
          <a:lstStyle/>
          <a:p>
            <a:r>
              <a:rPr lang="en-US" sz="2000" dirty="0"/>
              <a:t>Relied upon by a number of critically important downstream packages - including Babel.</a:t>
            </a:r>
          </a:p>
        </p:txBody>
      </p:sp>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2016 - Jenga tower of JavaScript</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“left-pad” Dependency Incident</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11</a:t>
            </a:fld>
            <a:endParaRPr lang="en-US" dirty="0"/>
          </a:p>
        </p:txBody>
      </p:sp>
      <p:pic>
        <p:nvPicPr>
          <p:cNvPr id="2" name="Picture 1">
            <a:extLst>
              <a:ext uri="{FF2B5EF4-FFF2-40B4-BE49-F238E27FC236}">
                <a16:creationId xmlns:a16="http://schemas.microsoft.com/office/drawing/2014/main" id="{9B56CFF8-0209-714F-8B6D-479291431D72}"/>
              </a:ext>
            </a:extLst>
          </p:cNvPr>
          <p:cNvPicPr>
            <a:picLocks noChangeAspect="1"/>
          </p:cNvPicPr>
          <p:nvPr/>
        </p:nvPicPr>
        <p:blipFill>
          <a:blip r:embed="rId3"/>
          <a:stretch>
            <a:fillRect/>
          </a:stretch>
        </p:blipFill>
        <p:spPr>
          <a:xfrm>
            <a:off x="8112506" y="2658696"/>
            <a:ext cx="3692398" cy="2439322"/>
          </a:xfrm>
          <a:prstGeom prst="rect">
            <a:avLst/>
          </a:prstGeom>
        </p:spPr>
      </p:pic>
    </p:spTree>
    <p:extLst>
      <p:ext uri="{BB962C8B-B14F-4D97-AF65-F5344CB8AC3E}">
        <p14:creationId xmlns:p14="http://schemas.microsoft.com/office/powerpoint/2010/main" val="214882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9B349B-0E88-8844-883C-D70318A7A69D}"/>
              </a:ext>
            </a:extLst>
          </p:cNvPr>
          <p:cNvSpPr>
            <a:spLocks noGrp="1"/>
          </p:cNvSpPr>
          <p:nvPr>
            <p:ph type="body" sz="quarter" idx="18"/>
          </p:nvPr>
        </p:nvSpPr>
        <p:spPr>
          <a:xfrm>
            <a:off x="495299" y="2195864"/>
            <a:ext cx="7429501" cy="1280160"/>
          </a:xfrm>
        </p:spPr>
        <p:txBody>
          <a:bodyPr/>
          <a:lstStyle/>
          <a:p>
            <a:r>
              <a:rPr lang="en-US" sz="2000" dirty="0"/>
              <a:t>Malicious libraries with names that </a:t>
            </a:r>
            <a:r>
              <a:rPr lang="en-US" sz="2000" b="1" dirty="0"/>
              <a:t>“closely resembled”</a:t>
            </a:r>
            <a:r>
              <a:rPr lang="en-US" sz="2000" dirty="0"/>
              <a:t> the names of built-in Python libraries.</a:t>
            </a:r>
          </a:p>
          <a:p>
            <a:r>
              <a:rPr lang="en-US" sz="2000" b="1" dirty="0"/>
              <a:t>Installation script </a:t>
            </a:r>
            <a:r>
              <a:rPr lang="en-US" sz="2000" dirty="0"/>
              <a:t>was changed to include malicious code.</a:t>
            </a:r>
          </a:p>
          <a:p>
            <a:endParaRPr lang="en-US" sz="2000" dirty="0"/>
          </a:p>
        </p:txBody>
      </p:sp>
      <p:sp>
        <p:nvSpPr>
          <p:cNvPr id="4" name="Text Placeholder 3">
            <a:extLst>
              <a:ext uri="{FF2B5EF4-FFF2-40B4-BE49-F238E27FC236}">
                <a16:creationId xmlns:a16="http://schemas.microsoft.com/office/drawing/2014/main" id="{7447F93D-463C-0F47-A142-3BB580180870}"/>
              </a:ext>
            </a:extLst>
          </p:cNvPr>
          <p:cNvSpPr>
            <a:spLocks noGrp="1"/>
          </p:cNvSpPr>
          <p:nvPr>
            <p:ph type="body" sz="quarter" idx="19"/>
          </p:nvPr>
        </p:nvSpPr>
        <p:spPr>
          <a:xfrm>
            <a:off x="495299" y="4243051"/>
            <a:ext cx="7429501" cy="1280160"/>
          </a:xfrm>
        </p:spPr>
        <p:txBody>
          <a:bodyPr/>
          <a:lstStyle/>
          <a:p>
            <a:r>
              <a:rPr lang="en-US" sz="2000" b="1" dirty="0" err="1"/>
              <a:t>Crytocurrency</a:t>
            </a:r>
            <a:r>
              <a:rPr lang="en-US" sz="2000" b="1" dirty="0"/>
              <a:t>-stealing</a:t>
            </a:r>
            <a:r>
              <a:rPr lang="en-US" sz="2000" dirty="0"/>
              <a:t> Python package called “</a:t>
            </a:r>
            <a:r>
              <a:rPr lang="en-US" sz="2000" dirty="0" err="1"/>
              <a:t>Colourama</a:t>
            </a:r>
            <a:r>
              <a:rPr lang="en-US" sz="2000" dirty="0"/>
              <a:t>”.</a:t>
            </a:r>
          </a:p>
          <a:p>
            <a:r>
              <a:rPr lang="en-US" sz="2000" dirty="0"/>
              <a:t>Legitimate package “</a:t>
            </a:r>
            <a:r>
              <a:rPr lang="en-US" sz="2000" dirty="0" err="1"/>
              <a:t>Colorama</a:t>
            </a:r>
            <a:r>
              <a:rPr lang="en-US" sz="2000" dirty="0"/>
              <a:t>,” one of the top-20 most-downloaded pieces of software within </a:t>
            </a:r>
            <a:r>
              <a:rPr lang="en-US" sz="2000" dirty="0" err="1"/>
              <a:t>PyPI</a:t>
            </a:r>
            <a:r>
              <a:rPr lang="en-US" sz="2000" dirty="0"/>
              <a:t>.</a:t>
            </a:r>
          </a:p>
        </p:txBody>
      </p:sp>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2017, 2018</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Python Package (</a:t>
            </a:r>
            <a:r>
              <a:rPr lang="en-US" dirty="0" err="1"/>
              <a:t>PyPI</a:t>
            </a:r>
            <a:r>
              <a:rPr lang="en-US" dirty="0"/>
              <a:t>) </a:t>
            </a:r>
            <a:r>
              <a:rPr lang="en-US" dirty="0" err="1"/>
              <a:t>Highjacking</a:t>
            </a:r>
            <a:endParaRPr lang="en-US" dirty="0"/>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12</a:t>
            </a:fld>
            <a:endParaRPr lang="en-US" dirty="0"/>
          </a:p>
        </p:txBody>
      </p:sp>
      <p:pic>
        <p:nvPicPr>
          <p:cNvPr id="13" name="Picture 12">
            <a:extLst>
              <a:ext uri="{FF2B5EF4-FFF2-40B4-BE49-F238E27FC236}">
                <a16:creationId xmlns:a16="http://schemas.microsoft.com/office/drawing/2014/main" id="{8D24E4D3-F3E1-0C44-8B03-CBD12BF0FDFE}"/>
              </a:ext>
            </a:extLst>
          </p:cNvPr>
          <p:cNvPicPr>
            <a:picLocks noChangeAspect="1"/>
          </p:cNvPicPr>
          <p:nvPr/>
        </p:nvPicPr>
        <p:blipFill>
          <a:blip r:embed="rId3"/>
          <a:stretch>
            <a:fillRect/>
          </a:stretch>
        </p:blipFill>
        <p:spPr>
          <a:xfrm>
            <a:off x="8245856" y="2691623"/>
            <a:ext cx="3289300" cy="2463800"/>
          </a:xfrm>
          <a:prstGeom prst="rect">
            <a:avLst/>
          </a:prstGeom>
        </p:spPr>
      </p:pic>
    </p:spTree>
    <p:extLst>
      <p:ext uri="{BB962C8B-B14F-4D97-AF65-F5344CB8AC3E}">
        <p14:creationId xmlns:p14="http://schemas.microsoft.com/office/powerpoint/2010/main" val="362959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2018</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Backdooring of “event-stream” Library</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13</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95299" y="1861456"/>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Cryptocurrency-stealing code inserted into the package.</a:t>
            </a:r>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95299" y="3242808"/>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Malicious actors obtained legitimate publishing rights to the package itself by offering help to the beleaguered original developer.</a:t>
            </a:r>
          </a:p>
        </p:txBody>
      </p:sp>
      <p:sp>
        <p:nvSpPr>
          <p:cNvPr id="16" name="Text Placeholder 4">
            <a:extLst>
              <a:ext uri="{FF2B5EF4-FFF2-40B4-BE49-F238E27FC236}">
                <a16:creationId xmlns:a16="http://schemas.microsoft.com/office/drawing/2014/main" id="{CA7718E8-6131-AE49-9129-8115C96D8244}"/>
              </a:ext>
            </a:extLst>
          </p:cNvPr>
          <p:cNvSpPr>
            <a:spLocks noGrp="1"/>
          </p:cNvSpPr>
          <p:nvPr>
            <p:ph type="body" sz="quarter" idx="20"/>
          </p:nvPr>
        </p:nvSpPr>
        <p:spPr>
          <a:xfrm>
            <a:off x="495299" y="4624161"/>
            <a:ext cx="7429501" cy="1280160"/>
          </a:xfrm>
        </p:spPr>
        <p:txBody>
          <a:bodyPr>
            <a:normAutofit fontScale="92500" lnSpcReduction="10000"/>
          </a:bodyPr>
          <a:lstStyle/>
          <a:p>
            <a:r>
              <a:rPr lang="en-US" sz="2000" dirty="0"/>
              <a:t>Benign package, “</a:t>
            </a:r>
            <a:r>
              <a:rPr lang="en-US" sz="2000" dirty="0" err="1"/>
              <a:t>flatmap</a:t>
            </a:r>
            <a:r>
              <a:rPr lang="en-US" sz="2000" dirty="0"/>
              <a:t>-stream”, added to </a:t>
            </a:r>
            <a:r>
              <a:rPr lang="en-US" sz="2000" dirty="0" err="1"/>
              <a:t>npm</a:t>
            </a:r>
            <a:r>
              <a:rPr lang="en-US" sz="2000" dirty="0"/>
              <a:t>.</a:t>
            </a:r>
          </a:p>
          <a:p>
            <a:r>
              <a:rPr lang="en-US" sz="2000" dirty="0" err="1"/>
              <a:t>flatmap</a:t>
            </a:r>
            <a:r>
              <a:rPr lang="en-US" sz="2000" dirty="0"/>
              <a:t>-stream added as a dependency to event-stream.</a:t>
            </a:r>
          </a:p>
          <a:p>
            <a:r>
              <a:rPr lang="en-US" sz="2000" dirty="0"/>
              <a:t>Malicious code added to </a:t>
            </a:r>
            <a:r>
              <a:rPr lang="en-US" sz="2000" dirty="0" err="1"/>
              <a:t>flatmap</a:t>
            </a:r>
            <a:r>
              <a:rPr lang="en-US" sz="2000" dirty="0"/>
              <a:t>-stream.</a:t>
            </a:r>
          </a:p>
        </p:txBody>
      </p:sp>
      <p:pic>
        <p:nvPicPr>
          <p:cNvPr id="31" name="Picture 30">
            <a:extLst>
              <a:ext uri="{FF2B5EF4-FFF2-40B4-BE49-F238E27FC236}">
                <a16:creationId xmlns:a16="http://schemas.microsoft.com/office/drawing/2014/main" id="{EB71C0E5-D826-5742-9609-550B5CA91981}"/>
              </a:ext>
            </a:extLst>
          </p:cNvPr>
          <p:cNvPicPr>
            <a:picLocks noChangeAspect="1"/>
          </p:cNvPicPr>
          <p:nvPr/>
        </p:nvPicPr>
        <p:blipFill>
          <a:blip r:embed="rId3"/>
          <a:stretch>
            <a:fillRect/>
          </a:stretch>
        </p:blipFill>
        <p:spPr>
          <a:xfrm>
            <a:off x="8050888" y="3152940"/>
            <a:ext cx="3754016" cy="1459895"/>
          </a:xfrm>
          <a:prstGeom prst="rect">
            <a:avLst/>
          </a:prstGeom>
        </p:spPr>
      </p:pic>
    </p:spTree>
    <p:extLst>
      <p:ext uri="{BB962C8B-B14F-4D97-AF65-F5344CB8AC3E}">
        <p14:creationId xmlns:p14="http://schemas.microsoft.com/office/powerpoint/2010/main" val="1675127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July 2019</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Account Takeover of Popular Ruby Gems Package</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14</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95299" y="1861456"/>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err="1"/>
              <a:t>strong_password</a:t>
            </a:r>
            <a:r>
              <a:rPr lang="en-US" sz="2000" dirty="0"/>
              <a:t>, had been updated from 0.0.6 to 0.0.7, with code discrepancies b/w </a:t>
            </a:r>
            <a:r>
              <a:rPr lang="en-US" sz="2000" dirty="0" err="1"/>
              <a:t>Github</a:t>
            </a:r>
            <a:r>
              <a:rPr lang="en-US" sz="2000" dirty="0"/>
              <a:t> and Ruby repository.</a:t>
            </a:r>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95299" y="3242808"/>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Malicious code would contact a remote URL and retrieve additional code for remote code execution.</a:t>
            </a:r>
          </a:p>
        </p:txBody>
      </p:sp>
      <p:sp>
        <p:nvSpPr>
          <p:cNvPr id="16" name="Text Placeholder 4">
            <a:extLst>
              <a:ext uri="{FF2B5EF4-FFF2-40B4-BE49-F238E27FC236}">
                <a16:creationId xmlns:a16="http://schemas.microsoft.com/office/drawing/2014/main" id="{CA7718E8-6131-AE49-9129-8115C96D8244}"/>
              </a:ext>
            </a:extLst>
          </p:cNvPr>
          <p:cNvSpPr>
            <a:spLocks noGrp="1"/>
          </p:cNvSpPr>
          <p:nvPr>
            <p:ph type="body" sz="quarter" idx="20"/>
          </p:nvPr>
        </p:nvSpPr>
        <p:spPr>
          <a:xfrm>
            <a:off x="495299" y="4624161"/>
            <a:ext cx="7429501" cy="1280160"/>
          </a:xfrm>
        </p:spPr>
        <p:txBody>
          <a:bodyPr>
            <a:normAutofit/>
          </a:bodyPr>
          <a:lstStyle/>
          <a:p>
            <a:r>
              <a:rPr lang="en-US" sz="2000" dirty="0"/>
              <a:t>Ruby repository account had been taken over. </a:t>
            </a:r>
          </a:p>
        </p:txBody>
      </p:sp>
      <p:pic>
        <p:nvPicPr>
          <p:cNvPr id="4" name="Picture 3">
            <a:extLst>
              <a:ext uri="{FF2B5EF4-FFF2-40B4-BE49-F238E27FC236}">
                <a16:creationId xmlns:a16="http://schemas.microsoft.com/office/drawing/2014/main" id="{03F5340A-62FC-9643-84D4-D0C29D6889D6}"/>
              </a:ext>
            </a:extLst>
          </p:cNvPr>
          <p:cNvPicPr>
            <a:picLocks noChangeAspect="1"/>
          </p:cNvPicPr>
          <p:nvPr/>
        </p:nvPicPr>
        <p:blipFill>
          <a:blip r:embed="rId3"/>
          <a:stretch>
            <a:fillRect/>
          </a:stretch>
        </p:blipFill>
        <p:spPr>
          <a:xfrm>
            <a:off x="8823769" y="2953654"/>
            <a:ext cx="2441639" cy="2117438"/>
          </a:xfrm>
          <a:prstGeom prst="rect">
            <a:avLst/>
          </a:prstGeom>
        </p:spPr>
      </p:pic>
    </p:spTree>
    <p:extLst>
      <p:ext uri="{BB962C8B-B14F-4D97-AF65-F5344CB8AC3E}">
        <p14:creationId xmlns:p14="http://schemas.microsoft.com/office/powerpoint/2010/main" val="101115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2018 - 2019</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err="1"/>
              <a:t>Webmin</a:t>
            </a:r>
            <a:r>
              <a:rPr lang="en-US" dirty="0"/>
              <a:t> Compromise</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15</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95299" y="1861456"/>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err="1"/>
              <a:t>Webmin</a:t>
            </a:r>
            <a:r>
              <a:rPr lang="en-US" sz="2000" dirty="0"/>
              <a:t> is a web-based interface for system administration for Unix.</a:t>
            </a:r>
            <a:endParaRPr lang="en-US" sz="2400" dirty="0"/>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95299" y="3242808"/>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Backdoor leveraging a specially-crafted URL to send commands to infected servers, which would then execute the commands with root privileges. </a:t>
            </a:r>
          </a:p>
        </p:txBody>
      </p:sp>
      <p:sp>
        <p:nvSpPr>
          <p:cNvPr id="16" name="Text Placeholder 4">
            <a:extLst>
              <a:ext uri="{FF2B5EF4-FFF2-40B4-BE49-F238E27FC236}">
                <a16:creationId xmlns:a16="http://schemas.microsoft.com/office/drawing/2014/main" id="{CA7718E8-6131-AE49-9129-8115C96D8244}"/>
              </a:ext>
            </a:extLst>
          </p:cNvPr>
          <p:cNvSpPr>
            <a:spLocks noGrp="1"/>
          </p:cNvSpPr>
          <p:nvPr>
            <p:ph type="body" sz="quarter" idx="20"/>
          </p:nvPr>
        </p:nvSpPr>
        <p:spPr>
          <a:xfrm>
            <a:off x="495299" y="4624161"/>
            <a:ext cx="7429501" cy="1280160"/>
          </a:xfrm>
        </p:spPr>
        <p:txBody>
          <a:bodyPr>
            <a:normAutofit/>
          </a:bodyPr>
          <a:lstStyle/>
          <a:p>
            <a:pPr>
              <a:buNone/>
            </a:pPr>
            <a:r>
              <a:rPr lang="en-US" sz="2000" dirty="0"/>
              <a:t>Server logs altered so that it looked like the file had not been updated in some time, hiding the change from common detection mechanisms like code comparison tools.</a:t>
            </a:r>
          </a:p>
        </p:txBody>
      </p:sp>
      <p:pic>
        <p:nvPicPr>
          <p:cNvPr id="2" name="Picture 1">
            <a:extLst>
              <a:ext uri="{FF2B5EF4-FFF2-40B4-BE49-F238E27FC236}">
                <a16:creationId xmlns:a16="http://schemas.microsoft.com/office/drawing/2014/main" id="{D80DEF52-2BCA-E446-9D14-8D6B82144B69}"/>
              </a:ext>
            </a:extLst>
          </p:cNvPr>
          <p:cNvPicPr>
            <a:picLocks noChangeAspect="1"/>
          </p:cNvPicPr>
          <p:nvPr/>
        </p:nvPicPr>
        <p:blipFill>
          <a:blip r:embed="rId3"/>
          <a:stretch>
            <a:fillRect/>
          </a:stretch>
        </p:blipFill>
        <p:spPr>
          <a:xfrm>
            <a:off x="8864209" y="2701788"/>
            <a:ext cx="2362200" cy="2362200"/>
          </a:xfrm>
          <a:prstGeom prst="rect">
            <a:avLst/>
          </a:prstGeom>
        </p:spPr>
      </p:pic>
    </p:spTree>
    <p:extLst>
      <p:ext uri="{BB962C8B-B14F-4D97-AF65-F5344CB8AC3E}">
        <p14:creationId xmlns:p14="http://schemas.microsoft.com/office/powerpoint/2010/main" val="66244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August 2019</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Discovery of 11 Backdoored </a:t>
            </a:r>
            <a:r>
              <a:rPr lang="en-US" dirty="0" err="1"/>
              <a:t>RubyGems</a:t>
            </a:r>
            <a:r>
              <a:rPr lang="en-US" dirty="0"/>
              <a:t> Libraries</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dirty="0"/>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16</a:t>
            </a:fld>
            <a:endParaRPr lang="en-US" dirty="0"/>
          </a:p>
        </p:txBody>
      </p:sp>
      <p:sp>
        <p:nvSpPr>
          <p:cNvPr id="14" name="Text Placeholder 2">
            <a:extLst>
              <a:ext uri="{FF2B5EF4-FFF2-40B4-BE49-F238E27FC236}">
                <a16:creationId xmlns:a16="http://schemas.microsoft.com/office/drawing/2014/main" id="{2FCEB8A5-BABB-CB4A-B3A4-CA366D25D0F6}"/>
              </a:ext>
            </a:extLst>
          </p:cNvPr>
          <p:cNvSpPr txBox="1">
            <a:spLocks/>
          </p:cNvSpPr>
          <p:nvPr/>
        </p:nvSpPr>
        <p:spPr bwMode="gray">
          <a:xfrm>
            <a:off x="495299" y="2338514"/>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Allowed malicious actors in possession of pre-chosen credentials to remotely execute code on infected servers.</a:t>
            </a:r>
            <a:endParaRPr lang="en-US" sz="2400" dirty="0"/>
          </a:p>
        </p:txBody>
      </p:sp>
      <p:sp>
        <p:nvSpPr>
          <p:cNvPr id="15" name="Text Placeholder 3">
            <a:extLst>
              <a:ext uri="{FF2B5EF4-FFF2-40B4-BE49-F238E27FC236}">
                <a16:creationId xmlns:a16="http://schemas.microsoft.com/office/drawing/2014/main" id="{B52462AD-842D-CF4B-8DF0-601948F45DF6}"/>
              </a:ext>
            </a:extLst>
          </p:cNvPr>
          <p:cNvSpPr txBox="1">
            <a:spLocks/>
          </p:cNvSpPr>
          <p:nvPr/>
        </p:nvSpPr>
        <p:spPr bwMode="gray">
          <a:xfrm>
            <a:off x="495299" y="4346782"/>
            <a:ext cx="7429501" cy="1280160"/>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dirty="0"/>
              <a:t>At least one of the packages infected due to the compromise of a developer account.</a:t>
            </a:r>
          </a:p>
        </p:txBody>
      </p:sp>
      <p:pic>
        <p:nvPicPr>
          <p:cNvPr id="3" name="Picture 2">
            <a:extLst>
              <a:ext uri="{FF2B5EF4-FFF2-40B4-BE49-F238E27FC236}">
                <a16:creationId xmlns:a16="http://schemas.microsoft.com/office/drawing/2014/main" id="{3443ED81-2E41-0949-AB8B-3410888AE42C}"/>
              </a:ext>
            </a:extLst>
          </p:cNvPr>
          <p:cNvPicPr>
            <a:picLocks noChangeAspect="1"/>
          </p:cNvPicPr>
          <p:nvPr/>
        </p:nvPicPr>
        <p:blipFill>
          <a:blip r:embed="rId3"/>
          <a:stretch>
            <a:fillRect/>
          </a:stretch>
        </p:blipFill>
        <p:spPr>
          <a:xfrm>
            <a:off x="9169009" y="2701788"/>
            <a:ext cx="2057400" cy="2362200"/>
          </a:xfrm>
          <a:prstGeom prst="rect">
            <a:avLst/>
          </a:prstGeom>
        </p:spPr>
      </p:pic>
    </p:spTree>
    <p:extLst>
      <p:ext uri="{BB962C8B-B14F-4D97-AF65-F5344CB8AC3E}">
        <p14:creationId xmlns:p14="http://schemas.microsoft.com/office/powerpoint/2010/main" val="83429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2019</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British Airways fined $237M</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17</a:t>
            </a:fld>
            <a:endParaRPr lang="en-US" dirty="0"/>
          </a:p>
        </p:txBody>
      </p:sp>
      <p:pic>
        <p:nvPicPr>
          <p:cNvPr id="13" name="Picture 12">
            <a:extLst>
              <a:ext uri="{FF2B5EF4-FFF2-40B4-BE49-F238E27FC236}">
                <a16:creationId xmlns:a16="http://schemas.microsoft.com/office/drawing/2014/main" id="{7C7E80E5-0209-664B-8389-19A959997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947" y="4612601"/>
            <a:ext cx="7416800" cy="1641322"/>
          </a:xfrm>
          <a:prstGeom prst="rect">
            <a:avLst/>
          </a:prstGeom>
        </p:spPr>
      </p:pic>
      <p:pic>
        <p:nvPicPr>
          <p:cNvPr id="11" name="Picture 10">
            <a:extLst>
              <a:ext uri="{FF2B5EF4-FFF2-40B4-BE49-F238E27FC236}">
                <a16:creationId xmlns:a16="http://schemas.microsoft.com/office/drawing/2014/main" id="{7FC2675E-3F4D-AE4A-9411-CC90088B6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947" y="1610407"/>
            <a:ext cx="7416800" cy="2794000"/>
          </a:xfrm>
          <a:prstGeom prst="rect">
            <a:avLst/>
          </a:prstGeom>
        </p:spPr>
      </p:pic>
    </p:spTree>
    <p:extLst>
      <p:ext uri="{BB962C8B-B14F-4D97-AF65-F5344CB8AC3E}">
        <p14:creationId xmlns:p14="http://schemas.microsoft.com/office/powerpoint/2010/main" val="157032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Post-Equifax</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18</a:t>
            </a:fld>
            <a:endParaRPr lang="en-US" dirty="0"/>
          </a:p>
        </p:txBody>
      </p:sp>
      <p:pic>
        <p:nvPicPr>
          <p:cNvPr id="5" name="Picture 4">
            <a:extLst>
              <a:ext uri="{FF2B5EF4-FFF2-40B4-BE49-F238E27FC236}">
                <a16:creationId xmlns:a16="http://schemas.microsoft.com/office/drawing/2014/main" id="{C4F50F5C-D71C-FA45-9573-70B600FD2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327188"/>
            <a:ext cx="11309604" cy="4831404"/>
          </a:xfrm>
          <a:prstGeom prst="rect">
            <a:avLst/>
          </a:prstGeom>
        </p:spPr>
      </p:pic>
      <p:sp>
        <p:nvSpPr>
          <p:cNvPr id="12" name="Text Placeholder 5">
            <a:extLst>
              <a:ext uri="{FF2B5EF4-FFF2-40B4-BE49-F238E27FC236}">
                <a16:creationId xmlns:a16="http://schemas.microsoft.com/office/drawing/2014/main" id="{731DF19C-8686-D148-86B6-1ABFE1922AF5}"/>
              </a:ext>
            </a:extLst>
          </p:cNvPr>
          <p:cNvSpPr txBox="1">
            <a:spLocks/>
          </p:cNvSpPr>
          <p:nvPr/>
        </p:nvSpPr>
        <p:spPr bwMode="gray">
          <a:xfrm>
            <a:off x="495300" y="1118282"/>
            <a:ext cx="11315700" cy="492125"/>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“the internet never forgets”</a:t>
            </a:r>
          </a:p>
        </p:txBody>
      </p:sp>
    </p:spTree>
    <p:extLst>
      <p:ext uri="{BB962C8B-B14F-4D97-AF65-F5344CB8AC3E}">
        <p14:creationId xmlns:p14="http://schemas.microsoft.com/office/powerpoint/2010/main" val="67682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Shifting Battlefront</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19</a:t>
            </a:fld>
            <a:endParaRPr lang="en-US" dirty="0"/>
          </a:p>
        </p:txBody>
      </p:sp>
      <p:pic>
        <p:nvPicPr>
          <p:cNvPr id="3" name="Picture 2">
            <a:extLst>
              <a:ext uri="{FF2B5EF4-FFF2-40B4-BE49-F238E27FC236}">
                <a16:creationId xmlns:a16="http://schemas.microsoft.com/office/drawing/2014/main" id="{019160C3-1CFC-0346-9C82-52EB973CD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929" y="1147179"/>
            <a:ext cx="9312441" cy="5194039"/>
          </a:xfrm>
          <a:prstGeom prst="rect">
            <a:avLst/>
          </a:prstGeom>
        </p:spPr>
      </p:pic>
    </p:spTree>
    <p:extLst>
      <p:ext uri="{BB962C8B-B14F-4D97-AF65-F5344CB8AC3E}">
        <p14:creationId xmlns:p14="http://schemas.microsoft.com/office/powerpoint/2010/main" val="391980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78B8B-4AD7-8747-AB77-41E29AB1970A}"/>
              </a:ext>
            </a:extLst>
          </p:cNvPr>
          <p:cNvSpPr>
            <a:spLocks noGrp="1"/>
          </p:cNvSpPr>
          <p:nvPr>
            <p:ph type="title"/>
          </p:nvPr>
        </p:nvSpPr>
        <p:spPr/>
        <p:txBody>
          <a:bodyPr/>
          <a:lstStyle/>
          <a:p>
            <a:r>
              <a:rPr lang="en-US" dirty="0"/>
              <a:t>Global Supply &amp; Demand for FOSS</a:t>
            </a:r>
          </a:p>
        </p:txBody>
      </p:sp>
    </p:spTree>
    <p:extLst>
      <p:ext uri="{BB962C8B-B14F-4D97-AF65-F5344CB8AC3E}">
        <p14:creationId xmlns:p14="http://schemas.microsoft.com/office/powerpoint/2010/main" val="298304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Increasing attacks on Open Source </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20</a:t>
            </a:fld>
            <a:endParaRPr lang="en-US" dirty="0"/>
          </a:p>
        </p:txBody>
      </p:sp>
      <p:pic>
        <p:nvPicPr>
          <p:cNvPr id="4" name="Picture 3">
            <a:extLst>
              <a:ext uri="{FF2B5EF4-FFF2-40B4-BE49-F238E27FC236}">
                <a16:creationId xmlns:a16="http://schemas.microsoft.com/office/drawing/2014/main" id="{52CA4DF9-53EE-6E43-8972-6EA97C11E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386184"/>
            <a:ext cx="11874500" cy="4749800"/>
          </a:xfrm>
          <a:prstGeom prst="rect">
            <a:avLst/>
          </a:prstGeom>
        </p:spPr>
      </p:pic>
    </p:spTree>
    <p:extLst>
      <p:ext uri="{BB962C8B-B14F-4D97-AF65-F5344CB8AC3E}">
        <p14:creationId xmlns:p14="http://schemas.microsoft.com/office/powerpoint/2010/main" val="158139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Increasing attacks on Open Source </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21</a:t>
            </a:fld>
            <a:endParaRPr lang="en-US" dirty="0"/>
          </a:p>
        </p:txBody>
      </p:sp>
      <p:pic>
        <p:nvPicPr>
          <p:cNvPr id="3" name="Picture 2">
            <a:extLst>
              <a:ext uri="{FF2B5EF4-FFF2-40B4-BE49-F238E27FC236}">
                <a16:creationId xmlns:a16="http://schemas.microsoft.com/office/drawing/2014/main" id="{43634E80-0A00-5342-8EF4-2BC257F4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26" y="2926882"/>
            <a:ext cx="8428702" cy="2638213"/>
          </a:xfrm>
          <a:prstGeom prst="rect">
            <a:avLst/>
          </a:prstGeom>
        </p:spPr>
      </p:pic>
      <p:pic>
        <p:nvPicPr>
          <p:cNvPr id="6" name="Picture 5">
            <a:extLst>
              <a:ext uri="{FF2B5EF4-FFF2-40B4-BE49-F238E27FC236}">
                <a16:creationId xmlns:a16="http://schemas.microsoft.com/office/drawing/2014/main" id="{AE768542-5FB9-3E4A-8A15-CCF640704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7928" y="1122689"/>
            <a:ext cx="3236976" cy="5291652"/>
          </a:xfrm>
          <a:prstGeom prst="rect">
            <a:avLst/>
          </a:prstGeom>
        </p:spPr>
      </p:pic>
    </p:spTree>
    <p:extLst>
      <p:ext uri="{BB962C8B-B14F-4D97-AF65-F5344CB8AC3E}">
        <p14:creationId xmlns:p14="http://schemas.microsoft.com/office/powerpoint/2010/main" val="257436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06EF-6A1B-5749-BF7C-739A5A18F524}"/>
              </a:ext>
            </a:extLst>
          </p:cNvPr>
          <p:cNvSpPr>
            <a:spLocks noGrp="1"/>
          </p:cNvSpPr>
          <p:nvPr>
            <p:ph type="title"/>
          </p:nvPr>
        </p:nvSpPr>
        <p:spPr/>
        <p:txBody>
          <a:bodyPr/>
          <a:lstStyle/>
          <a:p>
            <a:r>
              <a:rPr lang="en-US" dirty="0"/>
              <a:t>So, what’s can be done?</a:t>
            </a:r>
          </a:p>
        </p:txBody>
      </p:sp>
      <p:pic>
        <p:nvPicPr>
          <p:cNvPr id="4" name="Picture 3">
            <a:extLst>
              <a:ext uri="{FF2B5EF4-FFF2-40B4-BE49-F238E27FC236}">
                <a16:creationId xmlns:a16="http://schemas.microsoft.com/office/drawing/2014/main" id="{6692DA52-82CE-7541-A155-D947E3345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49" y="3957637"/>
            <a:ext cx="6294146" cy="931789"/>
          </a:xfrm>
          <a:prstGeom prst="rect">
            <a:avLst/>
          </a:prstGeom>
        </p:spPr>
      </p:pic>
    </p:spTree>
    <p:extLst>
      <p:ext uri="{BB962C8B-B14F-4D97-AF65-F5344CB8AC3E}">
        <p14:creationId xmlns:p14="http://schemas.microsoft.com/office/powerpoint/2010/main" val="2540013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5311E-891C-FD42-AE44-A36690BF60F5}"/>
              </a:ext>
            </a:extLst>
          </p:cNvPr>
          <p:cNvSpPr>
            <a:spLocks noGrp="1"/>
          </p:cNvSpPr>
          <p:nvPr>
            <p:ph type="body" sz="quarter" idx="24"/>
          </p:nvPr>
        </p:nvSpPr>
        <p:spPr/>
        <p:txBody>
          <a:bodyPr anchor="ctr"/>
          <a:lstStyle/>
          <a:p>
            <a:r>
              <a:rPr lang="en-US" dirty="0"/>
              <a:t>Leverage tools to track, analyze, and manage dependencies. </a:t>
            </a:r>
          </a:p>
          <a:p>
            <a:r>
              <a:rPr lang="en-US" dirty="0"/>
              <a:t>Document project dependencies in a way that is readily consumable by downstream users. </a:t>
            </a:r>
          </a:p>
        </p:txBody>
      </p:sp>
      <p:sp>
        <p:nvSpPr>
          <p:cNvPr id="3" name="Text Placeholder 2">
            <a:extLst>
              <a:ext uri="{FF2B5EF4-FFF2-40B4-BE49-F238E27FC236}">
                <a16:creationId xmlns:a16="http://schemas.microsoft.com/office/drawing/2014/main" id="{CF394E3A-D21A-4C4E-9144-81613BBAB9F6}"/>
              </a:ext>
            </a:extLst>
          </p:cNvPr>
          <p:cNvSpPr>
            <a:spLocks noGrp="1"/>
          </p:cNvSpPr>
          <p:nvPr>
            <p:ph type="body" sz="quarter" idx="23"/>
          </p:nvPr>
        </p:nvSpPr>
        <p:spPr/>
        <p:txBody>
          <a:bodyPr/>
          <a:lstStyle/>
          <a:p>
            <a:endParaRPr lang="en-US"/>
          </a:p>
        </p:txBody>
      </p:sp>
      <p:sp>
        <p:nvSpPr>
          <p:cNvPr id="4" name="Text Placeholder 3">
            <a:extLst>
              <a:ext uri="{FF2B5EF4-FFF2-40B4-BE49-F238E27FC236}">
                <a16:creationId xmlns:a16="http://schemas.microsoft.com/office/drawing/2014/main" id="{D6C148BE-32B6-D448-8968-D61120E68684}"/>
              </a:ext>
            </a:extLst>
          </p:cNvPr>
          <p:cNvSpPr>
            <a:spLocks noGrp="1"/>
          </p:cNvSpPr>
          <p:nvPr>
            <p:ph type="body" sz="quarter" idx="22"/>
          </p:nvPr>
        </p:nvSpPr>
        <p:spPr/>
        <p:txBody>
          <a:bodyPr anchor="ctr"/>
          <a:lstStyle/>
          <a:p>
            <a:r>
              <a:rPr lang="en-US" dirty="0"/>
              <a:t>Integrate testing into SDLC to check common bugs, unexpected behavior, and malicious changes. </a:t>
            </a:r>
          </a:p>
        </p:txBody>
      </p:sp>
      <p:sp>
        <p:nvSpPr>
          <p:cNvPr id="5" name="Text Placeholder 4">
            <a:extLst>
              <a:ext uri="{FF2B5EF4-FFF2-40B4-BE49-F238E27FC236}">
                <a16:creationId xmlns:a16="http://schemas.microsoft.com/office/drawing/2014/main" id="{375C88E9-D55D-8646-947B-124076D65A21}"/>
              </a:ext>
            </a:extLst>
          </p:cNvPr>
          <p:cNvSpPr>
            <a:spLocks noGrp="1"/>
          </p:cNvSpPr>
          <p:nvPr>
            <p:ph type="body" sz="quarter" idx="21"/>
          </p:nvPr>
        </p:nvSpPr>
        <p:spPr/>
        <p:txBody>
          <a:bodyPr/>
          <a:lstStyle/>
          <a:p>
            <a:r>
              <a:rPr lang="en-US" dirty="0"/>
              <a:t> </a:t>
            </a:r>
          </a:p>
        </p:txBody>
      </p:sp>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p:txBody>
          <a:bodyPr anchor="ctr"/>
          <a:lstStyle/>
          <a:p>
            <a:r>
              <a:rPr lang="en-US" dirty="0"/>
              <a:t>Use unique version identifier for each release.</a:t>
            </a:r>
          </a:p>
          <a:p>
            <a:r>
              <a:rPr lang="en-US" dirty="0"/>
              <a:t>Cryptographically sign or present verifiable proof of a project’s integrity.</a:t>
            </a:r>
          </a:p>
        </p:txBody>
      </p:sp>
      <p:sp>
        <p:nvSpPr>
          <p:cNvPr id="7" name="Text Placeholder 6">
            <a:extLst>
              <a:ext uri="{FF2B5EF4-FFF2-40B4-BE49-F238E27FC236}">
                <a16:creationId xmlns:a16="http://schemas.microsoft.com/office/drawing/2014/main" id="{32242EA6-0343-2346-BAA6-288E122F8FB7}"/>
              </a:ext>
            </a:extLst>
          </p:cNvPr>
          <p:cNvSpPr>
            <a:spLocks noGrp="1"/>
          </p:cNvSpPr>
          <p:nvPr>
            <p:ph type="body" sz="quarter" idx="17"/>
          </p:nvPr>
        </p:nvSpPr>
        <p:spPr/>
        <p:txBody>
          <a:bodyPr/>
          <a:lstStyle/>
          <a:p>
            <a:r>
              <a:rPr lang="en-US" dirty="0"/>
              <a:t> </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p:txBody>
          <a:bodyPr anchor="ctr"/>
          <a:lstStyle/>
          <a:p>
            <a:r>
              <a:rPr lang="en-US" dirty="0"/>
              <a:t>Require change control tracking throughout SDLC. </a:t>
            </a:r>
          </a:p>
        </p:txBody>
      </p:sp>
      <p:sp>
        <p:nvSpPr>
          <p:cNvPr id="9" name="Text Placeholder 8">
            <a:extLst>
              <a:ext uri="{FF2B5EF4-FFF2-40B4-BE49-F238E27FC236}">
                <a16:creationId xmlns:a16="http://schemas.microsoft.com/office/drawing/2014/main" id="{8ECF62B5-AB1F-E04E-9E58-8010958ACD4C}"/>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p:txBody>
          <a:bodyPr anchor="ctr"/>
          <a:lstStyle/>
          <a:p>
            <a:r>
              <a:rPr lang="en-US" dirty="0"/>
              <a:t>Use 2FA/MFA for developer and other important accounts. </a:t>
            </a:r>
          </a:p>
        </p:txBody>
      </p:sp>
      <p:sp>
        <p:nvSpPr>
          <p:cNvPr id="11" name="Text Placeholder 10">
            <a:extLst>
              <a:ext uri="{FF2B5EF4-FFF2-40B4-BE49-F238E27FC236}">
                <a16:creationId xmlns:a16="http://schemas.microsoft.com/office/drawing/2014/main" id="{510BA91C-C8DB-DF4E-943C-1B7B4BA41901}"/>
              </a:ext>
            </a:extLst>
          </p:cNvPr>
          <p:cNvSpPr>
            <a:spLocks noGrp="1"/>
          </p:cNvSpPr>
          <p:nvPr>
            <p:ph type="body" sz="quarter" idx="14"/>
          </p:nvPr>
        </p:nvSpPr>
        <p:spPr/>
        <p:txBody>
          <a:bodyPr/>
          <a:lstStyle/>
          <a:p>
            <a:endParaRPr lang="en-US"/>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Developer Practices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23</a:t>
            </a:fld>
            <a:endParaRPr lang="en-US" dirty="0"/>
          </a:p>
        </p:txBody>
      </p:sp>
      <p:pic>
        <p:nvPicPr>
          <p:cNvPr id="16" name="Picture 15">
            <a:extLst>
              <a:ext uri="{FF2B5EF4-FFF2-40B4-BE49-F238E27FC236}">
                <a16:creationId xmlns:a16="http://schemas.microsoft.com/office/drawing/2014/main" id="{BEC9B169-CC77-524B-B1D3-FAA489AECC94}"/>
              </a:ext>
            </a:extLst>
          </p:cNvPr>
          <p:cNvPicPr>
            <a:picLocks noChangeAspect="1"/>
          </p:cNvPicPr>
          <p:nvPr/>
        </p:nvPicPr>
        <p:blipFill>
          <a:blip r:embed="rId3"/>
          <a:stretch>
            <a:fillRect/>
          </a:stretch>
        </p:blipFill>
        <p:spPr>
          <a:xfrm>
            <a:off x="786774" y="3483251"/>
            <a:ext cx="477483" cy="790317"/>
          </a:xfrm>
          <a:prstGeom prst="rect">
            <a:avLst/>
          </a:prstGeom>
        </p:spPr>
      </p:pic>
      <p:pic>
        <p:nvPicPr>
          <p:cNvPr id="19" name="Picture 18">
            <a:extLst>
              <a:ext uri="{FF2B5EF4-FFF2-40B4-BE49-F238E27FC236}">
                <a16:creationId xmlns:a16="http://schemas.microsoft.com/office/drawing/2014/main" id="{C6660010-A0D3-9A48-8188-0ED8AF4128DF}"/>
              </a:ext>
            </a:extLst>
          </p:cNvPr>
          <p:cNvPicPr>
            <a:picLocks noChangeAspect="1"/>
          </p:cNvPicPr>
          <p:nvPr/>
        </p:nvPicPr>
        <p:blipFill>
          <a:blip r:embed="rId4"/>
          <a:stretch>
            <a:fillRect/>
          </a:stretch>
        </p:blipFill>
        <p:spPr>
          <a:xfrm>
            <a:off x="636339" y="4325894"/>
            <a:ext cx="764930" cy="764930"/>
          </a:xfrm>
          <a:prstGeom prst="rect">
            <a:avLst/>
          </a:prstGeom>
        </p:spPr>
      </p:pic>
      <p:pic>
        <p:nvPicPr>
          <p:cNvPr id="20" name="Picture 19">
            <a:extLst>
              <a:ext uri="{FF2B5EF4-FFF2-40B4-BE49-F238E27FC236}">
                <a16:creationId xmlns:a16="http://schemas.microsoft.com/office/drawing/2014/main" id="{78607248-892B-A243-B1D1-DCD04ADBC626}"/>
              </a:ext>
            </a:extLst>
          </p:cNvPr>
          <p:cNvPicPr>
            <a:picLocks noChangeAspect="1"/>
          </p:cNvPicPr>
          <p:nvPr/>
        </p:nvPicPr>
        <p:blipFill>
          <a:blip r:embed="rId5"/>
          <a:stretch>
            <a:fillRect/>
          </a:stretch>
        </p:blipFill>
        <p:spPr>
          <a:xfrm>
            <a:off x="490062" y="5133905"/>
            <a:ext cx="1076942" cy="777341"/>
          </a:xfrm>
          <a:prstGeom prst="rect">
            <a:avLst/>
          </a:prstGeom>
        </p:spPr>
      </p:pic>
      <p:pic>
        <p:nvPicPr>
          <p:cNvPr id="21" name="Picture 20">
            <a:extLst>
              <a:ext uri="{FF2B5EF4-FFF2-40B4-BE49-F238E27FC236}">
                <a16:creationId xmlns:a16="http://schemas.microsoft.com/office/drawing/2014/main" id="{E8039AA2-10D4-F442-BBE9-F8270B3581CA}"/>
              </a:ext>
            </a:extLst>
          </p:cNvPr>
          <p:cNvPicPr>
            <a:picLocks noChangeAspect="1"/>
          </p:cNvPicPr>
          <p:nvPr/>
        </p:nvPicPr>
        <p:blipFill>
          <a:blip r:embed="rId6"/>
          <a:stretch>
            <a:fillRect/>
          </a:stretch>
        </p:blipFill>
        <p:spPr>
          <a:xfrm>
            <a:off x="637997" y="2678714"/>
            <a:ext cx="777594" cy="777594"/>
          </a:xfrm>
          <a:prstGeom prst="rect">
            <a:avLst/>
          </a:prstGeom>
        </p:spPr>
      </p:pic>
      <p:pic>
        <p:nvPicPr>
          <p:cNvPr id="22" name="Picture 21">
            <a:extLst>
              <a:ext uri="{FF2B5EF4-FFF2-40B4-BE49-F238E27FC236}">
                <a16:creationId xmlns:a16="http://schemas.microsoft.com/office/drawing/2014/main" id="{E5A03CC5-B53E-D147-B9A6-A2208B801AD4}"/>
              </a:ext>
            </a:extLst>
          </p:cNvPr>
          <p:cNvPicPr>
            <a:picLocks noChangeAspect="1"/>
          </p:cNvPicPr>
          <p:nvPr/>
        </p:nvPicPr>
        <p:blipFill>
          <a:blip r:embed="rId7"/>
          <a:stretch>
            <a:fillRect/>
          </a:stretch>
        </p:blipFill>
        <p:spPr>
          <a:xfrm>
            <a:off x="633950" y="1868315"/>
            <a:ext cx="767319" cy="758072"/>
          </a:xfrm>
          <a:prstGeom prst="rect">
            <a:avLst/>
          </a:prstGeom>
        </p:spPr>
      </p:pic>
      <p:sp>
        <p:nvSpPr>
          <p:cNvPr id="24" name="Text Placeholder 23">
            <a:extLst>
              <a:ext uri="{FF2B5EF4-FFF2-40B4-BE49-F238E27FC236}">
                <a16:creationId xmlns:a16="http://schemas.microsoft.com/office/drawing/2014/main" id="{E2F546AF-5CA9-074A-B0A3-8EBA0380AF28}"/>
              </a:ext>
            </a:extLst>
          </p:cNvPr>
          <p:cNvSpPr>
            <a:spLocks noGrp="1"/>
          </p:cNvSpPr>
          <p:nvPr>
            <p:ph type="body" sz="quarter" idx="13"/>
          </p:nvPr>
        </p:nvSpPr>
        <p:spPr/>
        <p:txBody>
          <a:bodyPr/>
          <a:lstStyle/>
          <a:p>
            <a:r>
              <a:rPr lang="en-US" dirty="0"/>
              <a:t> </a:t>
            </a:r>
          </a:p>
        </p:txBody>
      </p:sp>
    </p:spTree>
    <p:extLst>
      <p:ext uri="{BB962C8B-B14F-4D97-AF65-F5344CB8AC3E}">
        <p14:creationId xmlns:p14="http://schemas.microsoft.com/office/powerpoint/2010/main" val="4170560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7A45DC-2B09-6448-B462-E76D2AB1CBDD}"/>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120E217A-C967-4844-8237-E9658C79B1E8}"/>
              </a:ext>
            </a:extLst>
          </p:cNvPr>
          <p:cNvSpPr>
            <a:spLocks noGrp="1"/>
          </p:cNvSpPr>
          <p:nvPr>
            <p:ph type="sldNum" sz="quarter" idx="12"/>
          </p:nvPr>
        </p:nvSpPr>
        <p:spPr/>
        <p:txBody>
          <a:bodyPr/>
          <a:lstStyle/>
          <a:p>
            <a:fld id="{901F1369-4AEB-4520-96C0-9F78886180C1}" type="slidenum">
              <a:rPr lang="en-US" smtClean="0"/>
              <a:pPr/>
              <a:t>24</a:t>
            </a:fld>
            <a:endParaRPr lang="en-US" dirty="0"/>
          </a:p>
        </p:txBody>
      </p:sp>
      <p:pic>
        <p:nvPicPr>
          <p:cNvPr id="5" name="Picture 4">
            <a:extLst>
              <a:ext uri="{FF2B5EF4-FFF2-40B4-BE49-F238E27FC236}">
                <a16:creationId xmlns:a16="http://schemas.microsoft.com/office/drawing/2014/main" id="{11DC0FC8-7D92-B543-9982-0A26427BF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92" y="0"/>
            <a:ext cx="6178016" cy="6448111"/>
          </a:xfrm>
          <a:prstGeom prst="rect">
            <a:avLst/>
          </a:prstGeom>
        </p:spPr>
      </p:pic>
      <p:pic>
        <p:nvPicPr>
          <p:cNvPr id="6" name="Picture 5">
            <a:extLst>
              <a:ext uri="{FF2B5EF4-FFF2-40B4-BE49-F238E27FC236}">
                <a16:creationId xmlns:a16="http://schemas.microsoft.com/office/drawing/2014/main" id="{F7AFB6A1-578C-334E-9285-29263D1CF26F}"/>
              </a:ext>
            </a:extLst>
          </p:cNvPr>
          <p:cNvPicPr>
            <a:picLocks noChangeAspect="1"/>
          </p:cNvPicPr>
          <p:nvPr/>
        </p:nvPicPr>
        <p:blipFill>
          <a:blip r:embed="rId3"/>
          <a:stretch>
            <a:fillRect/>
          </a:stretch>
        </p:blipFill>
        <p:spPr>
          <a:xfrm>
            <a:off x="9816603" y="5368587"/>
            <a:ext cx="1448805" cy="1045753"/>
          </a:xfrm>
          <a:prstGeom prst="rect">
            <a:avLst/>
          </a:prstGeom>
        </p:spPr>
      </p:pic>
    </p:spTree>
    <p:extLst>
      <p:ext uri="{BB962C8B-B14F-4D97-AF65-F5344CB8AC3E}">
        <p14:creationId xmlns:p14="http://schemas.microsoft.com/office/powerpoint/2010/main" val="774304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5311E-891C-FD42-AE44-A36690BF60F5}"/>
              </a:ext>
            </a:extLst>
          </p:cNvPr>
          <p:cNvSpPr>
            <a:spLocks noGrp="1"/>
          </p:cNvSpPr>
          <p:nvPr>
            <p:ph type="body" sz="quarter" idx="24"/>
          </p:nvPr>
        </p:nvSpPr>
        <p:spPr>
          <a:xfrm>
            <a:off x="1087265" y="5143150"/>
            <a:ext cx="10717639" cy="768096"/>
          </a:xfrm>
        </p:spPr>
        <p:txBody>
          <a:bodyPr anchor="ctr"/>
          <a:lstStyle/>
          <a:p>
            <a:r>
              <a:rPr lang="en-US" dirty="0"/>
              <a:t>Some language repositories do not provide 2FA/MFA of developer accounts.</a:t>
            </a:r>
          </a:p>
        </p:txBody>
      </p:sp>
      <p:sp>
        <p:nvSpPr>
          <p:cNvPr id="3" name="Text Placeholder 2">
            <a:extLst>
              <a:ext uri="{FF2B5EF4-FFF2-40B4-BE49-F238E27FC236}">
                <a16:creationId xmlns:a16="http://schemas.microsoft.com/office/drawing/2014/main" id="{CF394E3A-D21A-4C4E-9144-81613BBAB9F6}"/>
              </a:ext>
            </a:extLst>
          </p:cNvPr>
          <p:cNvSpPr>
            <a:spLocks noGrp="1"/>
          </p:cNvSpPr>
          <p:nvPr>
            <p:ph type="body" sz="quarter" idx="23"/>
          </p:nvPr>
        </p:nvSpPr>
        <p:spPr>
          <a:xfrm>
            <a:off x="495300" y="5143150"/>
            <a:ext cx="579967" cy="768096"/>
          </a:xfrm>
        </p:spPr>
        <p:txBody>
          <a:bodyPr/>
          <a:lstStyle/>
          <a:p>
            <a:r>
              <a:rPr lang="en-US" dirty="0"/>
              <a:t> </a:t>
            </a:r>
          </a:p>
        </p:txBody>
      </p:sp>
      <p:sp>
        <p:nvSpPr>
          <p:cNvPr id="4" name="Text Placeholder 3">
            <a:extLst>
              <a:ext uri="{FF2B5EF4-FFF2-40B4-BE49-F238E27FC236}">
                <a16:creationId xmlns:a16="http://schemas.microsoft.com/office/drawing/2014/main" id="{D6C148BE-32B6-D448-8968-D61120E68684}"/>
              </a:ext>
            </a:extLst>
          </p:cNvPr>
          <p:cNvSpPr>
            <a:spLocks noGrp="1"/>
          </p:cNvSpPr>
          <p:nvPr>
            <p:ph type="body" sz="quarter" idx="22"/>
          </p:nvPr>
        </p:nvSpPr>
        <p:spPr>
          <a:xfrm>
            <a:off x="1087265" y="4322728"/>
            <a:ext cx="10717639" cy="768096"/>
          </a:xfrm>
        </p:spPr>
        <p:txBody>
          <a:bodyPr anchor="ctr"/>
          <a:lstStyle/>
          <a:p>
            <a:r>
              <a:rPr lang="en-US" dirty="0"/>
              <a:t>In most language repositories, weak or missing authentication and publisher verification mechanisms create uncertainty and risk over the provenance of stored code.</a:t>
            </a:r>
          </a:p>
        </p:txBody>
      </p:sp>
      <p:sp>
        <p:nvSpPr>
          <p:cNvPr id="5" name="Text Placeholder 4">
            <a:extLst>
              <a:ext uri="{FF2B5EF4-FFF2-40B4-BE49-F238E27FC236}">
                <a16:creationId xmlns:a16="http://schemas.microsoft.com/office/drawing/2014/main" id="{375C88E9-D55D-8646-947B-124076D65A21}"/>
              </a:ext>
            </a:extLst>
          </p:cNvPr>
          <p:cNvSpPr>
            <a:spLocks noGrp="1"/>
          </p:cNvSpPr>
          <p:nvPr>
            <p:ph type="body" sz="quarter" idx="21"/>
          </p:nvPr>
        </p:nvSpPr>
        <p:spPr>
          <a:xfrm>
            <a:off x="495300" y="4322728"/>
            <a:ext cx="579967" cy="768096"/>
          </a:xfrm>
        </p:spPr>
        <p:txBody>
          <a:bodyPr/>
          <a:lstStyle/>
          <a:p>
            <a:r>
              <a:rPr lang="en-US" dirty="0"/>
              <a:t> </a:t>
            </a:r>
          </a:p>
        </p:txBody>
      </p:sp>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a:xfrm>
            <a:off x="1087265" y="3497679"/>
            <a:ext cx="10717639" cy="768096"/>
          </a:xfrm>
        </p:spPr>
        <p:txBody>
          <a:bodyPr anchor="ctr"/>
          <a:lstStyle/>
          <a:p>
            <a:r>
              <a:rPr lang="en-US" dirty="0"/>
              <a:t>No language repository currently provides for a mechanism through which a consumer can tell if one piece of stored code is derived from another.</a:t>
            </a:r>
          </a:p>
        </p:txBody>
      </p:sp>
      <p:sp>
        <p:nvSpPr>
          <p:cNvPr id="7" name="Text Placeholder 6">
            <a:extLst>
              <a:ext uri="{FF2B5EF4-FFF2-40B4-BE49-F238E27FC236}">
                <a16:creationId xmlns:a16="http://schemas.microsoft.com/office/drawing/2014/main" id="{32242EA6-0343-2346-BAA6-288E122F8FB7}"/>
              </a:ext>
            </a:extLst>
          </p:cNvPr>
          <p:cNvSpPr>
            <a:spLocks noGrp="1"/>
          </p:cNvSpPr>
          <p:nvPr>
            <p:ph type="body" sz="quarter" idx="17"/>
          </p:nvPr>
        </p:nvSpPr>
        <p:spPr>
          <a:xfrm>
            <a:off x="495300" y="3502304"/>
            <a:ext cx="579967" cy="768096"/>
          </a:xfrm>
        </p:spPr>
        <p:txBody>
          <a:bodyPr/>
          <a:lstStyle/>
          <a:p>
            <a:r>
              <a:rPr lang="en-US" dirty="0"/>
              <a:t> </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a:xfrm>
            <a:off x="1064078" y="2672569"/>
            <a:ext cx="10740826" cy="768096"/>
          </a:xfrm>
        </p:spPr>
        <p:txBody>
          <a:bodyPr anchor="ctr"/>
          <a:lstStyle/>
          <a:p>
            <a:r>
              <a:rPr lang="en-US" dirty="0"/>
              <a:t>Few language repositories perform systematic checks for vulnerabilities in stored code or for deprecated packages.</a:t>
            </a:r>
          </a:p>
        </p:txBody>
      </p:sp>
      <p:sp>
        <p:nvSpPr>
          <p:cNvPr id="9" name="Text Placeholder 8">
            <a:extLst>
              <a:ext uri="{FF2B5EF4-FFF2-40B4-BE49-F238E27FC236}">
                <a16:creationId xmlns:a16="http://schemas.microsoft.com/office/drawing/2014/main" id="{8ECF62B5-AB1F-E04E-9E58-8010958ACD4C}"/>
              </a:ext>
            </a:extLst>
          </p:cNvPr>
          <p:cNvSpPr>
            <a:spLocks noGrp="1"/>
          </p:cNvSpPr>
          <p:nvPr>
            <p:ph type="body" sz="quarter" idx="16"/>
          </p:nvPr>
        </p:nvSpPr>
        <p:spPr>
          <a:xfrm>
            <a:off x="495301" y="2681880"/>
            <a:ext cx="579966" cy="768096"/>
          </a:xfrm>
        </p:spPr>
        <p:txBody>
          <a:bodyPr/>
          <a:lstStyle/>
          <a:p>
            <a:r>
              <a:rPr lang="en-US" dirty="0"/>
              <a:t> </a:t>
            </a:r>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a:xfrm>
            <a:off x="1075267" y="1868712"/>
            <a:ext cx="10729637" cy="768096"/>
          </a:xfrm>
        </p:spPr>
        <p:txBody>
          <a:bodyPr anchor="ctr"/>
          <a:lstStyle/>
          <a:p>
            <a:r>
              <a:rPr lang="en-US" dirty="0"/>
              <a:t>Few language repositories currently provides for a mechanism through which stored code is examined for its purpose.</a:t>
            </a:r>
          </a:p>
        </p:txBody>
      </p:sp>
      <p:sp>
        <p:nvSpPr>
          <p:cNvPr id="11" name="Text Placeholder 10">
            <a:extLst>
              <a:ext uri="{FF2B5EF4-FFF2-40B4-BE49-F238E27FC236}">
                <a16:creationId xmlns:a16="http://schemas.microsoft.com/office/drawing/2014/main" id="{510BA91C-C8DB-DF4E-943C-1B7B4BA41901}"/>
              </a:ext>
            </a:extLst>
          </p:cNvPr>
          <p:cNvSpPr>
            <a:spLocks noGrp="1"/>
          </p:cNvSpPr>
          <p:nvPr>
            <p:ph type="body" sz="quarter" idx="14"/>
          </p:nvPr>
        </p:nvSpPr>
        <p:spPr>
          <a:xfrm>
            <a:off x="495300" y="1861456"/>
            <a:ext cx="579967" cy="768096"/>
          </a:xfrm>
        </p:spPr>
        <p:txBody>
          <a:bodyPr/>
          <a:lstStyle/>
          <a:p>
            <a:r>
              <a:rPr lang="en-US" dirty="0"/>
              <a:t> </a:t>
            </a:r>
          </a:p>
        </p:txBody>
      </p:sp>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dirty="0"/>
              <a:t>Language repositories lack basic security and quality controls</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Repositories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25</a:t>
            </a:fld>
            <a:endParaRPr lang="en-US" dirty="0"/>
          </a:p>
        </p:txBody>
      </p:sp>
    </p:spTree>
    <p:extLst>
      <p:ext uri="{BB962C8B-B14F-4D97-AF65-F5344CB8AC3E}">
        <p14:creationId xmlns:p14="http://schemas.microsoft.com/office/powerpoint/2010/main" val="104641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BAF9C6-62A4-E14D-9515-31FE39721901}"/>
              </a:ext>
            </a:extLst>
          </p:cNvPr>
          <p:cNvSpPr>
            <a:spLocks noGrp="1"/>
          </p:cNvSpPr>
          <p:nvPr>
            <p:ph type="body" sz="quarter" idx="20"/>
          </p:nvPr>
        </p:nvSpPr>
        <p:spPr>
          <a:xfrm>
            <a:off x="1041400" y="4624360"/>
            <a:ext cx="4243463" cy="1280160"/>
          </a:xfrm>
        </p:spPr>
        <p:txBody>
          <a:bodyPr anchor="ctr"/>
          <a:lstStyle/>
          <a:p>
            <a:r>
              <a:rPr lang="en-US" dirty="0"/>
              <a:t>No checks on if retrieved software contains unexpected or malicious behavior.</a:t>
            </a:r>
          </a:p>
        </p:txBody>
      </p:sp>
      <p:sp>
        <p:nvSpPr>
          <p:cNvPr id="3" name="Text Placeholder 2">
            <a:extLst>
              <a:ext uri="{FF2B5EF4-FFF2-40B4-BE49-F238E27FC236}">
                <a16:creationId xmlns:a16="http://schemas.microsoft.com/office/drawing/2014/main" id="{FCE939A4-22C6-1340-AB12-DEC5A352F011}"/>
              </a:ext>
            </a:extLst>
          </p:cNvPr>
          <p:cNvSpPr>
            <a:spLocks noGrp="1"/>
          </p:cNvSpPr>
          <p:nvPr>
            <p:ph type="body" sz="quarter" idx="17"/>
          </p:nvPr>
        </p:nvSpPr>
        <p:spPr>
          <a:xfrm>
            <a:off x="495300" y="4586060"/>
            <a:ext cx="579967" cy="1307592"/>
          </a:xfrm>
        </p:spPr>
        <p:txBody>
          <a:bodyPr/>
          <a:lstStyle/>
          <a:p>
            <a:r>
              <a:rPr lang="en-US" dirty="0"/>
              <a:t> </a:t>
            </a:r>
          </a:p>
        </p:txBody>
      </p:sp>
      <p:sp>
        <p:nvSpPr>
          <p:cNvPr id="4" name="Text Placeholder 3">
            <a:extLst>
              <a:ext uri="{FF2B5EF4-FFF2-40B4-BE49-F238E27FC236}">
                <a16:creationId xmlns:a16="http://schemas.microsoft.com/office/drawing/2014/main" id="{26D67C90-1B0E-F149-8713-ED6C2A86AA35}"/>
              </a:ext>
            </a:extLst>
          </p:cNvPr>
          <p:cNvSpPr>
            <a:spLocks noGrp="1"/>
          </p:cNvSpPr>
          <p:nvPr>
            <p:ph type="body" sz="quarter" idx="19"/>
          </p:nvPr>
        </p:nvSpPr>
        <p:spPr>
          <a:xfrm>
            <a:off x="1075267" y="3251190"/>
            <a:ext cx="4328129" cy="1280160"/>
          </a:xfrm>
        </p:spPr>
        <p:txBody>
          <a:bodyPr anchor="ctr"/>
          <a:lstStyle/>
          <a:p>
            <a:r>
              <a:rPr lang="en-US" dirty="0"/>
              <a:t>No checks on if retrieved software has known security or reliability issues.</a:t>
            </a:r>
          </a:p>
        </p:txBody>
      </p:sp>
      <p:sp>
        <p:nvSpPr>
          <p:cNvPr id="5" name="Text Placeholder 4">
            <a:extLst>
              <a:ext uri="{FF2B5EF4-FFF2-40B4-BE49-F238E27FC236}">
                <a16:creationId xmlns:a16="http://schemas.microsoft.com/office/drawing/2014/main" id="{8066C132-40DB-C546-8073-290D828CD62B}"/>
              </a:ext>
            </a:extLst>
          </p:cNvPr>
          <p:cNvSpPr>
            <a:spLocks noGrp="1"/>
          </p:cNvSpPr>
          <p:nvPr>
            <p:ph type="body" sz="quarter" idx="16"/>
          </p:nvPr>
        </p:nvSpPr>
        <p:spPr>
          <a:xfrm>
            <a:off x="495300" y="3223758"/>
            <a:ext cx="579967" cy="1307592"/>
          </a:xfrm>
        </p:spPr>
        <p:txBody>
          <a:bodyPr/>
          <a:lstStyle/>
          <a:p>
            <a:r>
              <a:rPr lang="en-US" dirty="0"/>
              <a:t> </a:t>
            </a:r>
          </a:p>
        </p:txBody>
      </p:sp>
      <p:sp>
        <p:nvSpPr>
          <p:cNvPr id="6" name="Text Placeholder 5">
            <a:extLst>
              <a:ext uri="{FF2B5EF4-FFF2-40B4-BE49-F238E27FC236}">
                <a16:creationId xmlns:a16="http://schemas.microsoft.com/office/drawing/2014/main" id="{46AA4E4E-E584-F34D-BF87-4B633D44097D}"/>
              </a:ext>
            </a:extLst>
          </p:cNvPr>
          <p:cNvSpPr>
            <a:spLocks noGrp="1"/>
          </p:cNvSpPr>
          <p:nvPr>
            <p:ph type="body" sz="quarter" idx="18"/>
          </p:nvPr>
        </p:nvSpPr>
        <p:spPr>
          <a:xfrm>
            <a:off x="1075267" y="1877179"/>
            <a:ext cx="4436533" cy="1280160"/>
          </a:xfrm>
        </p:spPr>
        <p:txBody>
          <a:bodyPr anchor="ctr"/>
          <a:lstStyle/>
          <a:p>
            <a:r>
              <a:rPr lang="en-US" dirty="0"/>
              <a:t>PDMs are simply software retrieval tools.</a:t>
            </a:r>
          </a:p>
        </p:txBody>
      </p:sp>
      <p:sp>
        <p:nvSpPr>
          <p:cNvPr id="7" name="Text Placeholder 6">
            <a:extLst>
              <a:ext uri="{FF2B5EF4-FFF2-40B4-BE49-F238E27FC236}">
                <a16:creationId xmlns:a16="http://schemas.microsoft.com/office/drawing/2014/main" id="{719101C8-3033-C347-AF66-1A2EEFA0141E}"/>
              </a:ext>
            </a:extLst>
          </p:cNvPr>
          <p:cNvSpPr>
            <a:spLocks noGrp="1"/>
          </p:cNvSpPr>
          <p:nvPr>
            <p:ph type="body" sz="quarter" idx="14"/>
          </p:nvPr>
        </p:nvSpPr>
        <p:spPr>
          <a:xfrm>
            <a:off x="495300" y="1861456"/>
            <a:ext cx="579967" cy="1307592"/>
          </a:xfrm>
        </p:spPr>
        <p:txBody>
          <a:bodyPr/>
          <a:lstStyle/>
          <a:p>
            <a:r>
              <a:rPr lang="en-US" dirty="0"/>
              <a:t> </a:t>
            </a:r>
          </a:p>
        </p:txBody>
      </p:sp>
      <p:sp>
        <p:nvSpPr>
          <p:cNvPr id="8" name="Text Placeholder 7">
            <a:extLst>
              <a:ext uri="{FF2B5EF4-FFF2-40B4-BE49-F238E27FC236}">
                <a16:creationId xmlns:a16="http://schemas.microsoft.com/office/drawing/2014/main" id="{97578E88-A655-C145-A7B5-99CC6A86E465}"/>
              </a:ext>
            </a:extLst>
          </p:cNvPr>
          <p:cNvSpPr>
            <a:spLocks noGrp="1"/>
          </p:cNvSpPr>
          <p:nvPr>
            <p:ph type="body" sz="quarter" idx="13"/>
          </p:nvPr>
        </p:nvSpPr>
        <p:spPr/>
        <p:txBody>
          <a:bodyPr/>
          <a:lstStyle/>
          <a:p>
            <a:r>
              <a:rPr lang="en-US" dirty="0"/>
              <a:t>Package Managers</a:t>
            </a:r>
          </a:p>
        </p:txBody>
      </p:sp>
      <p:sp>
        <p:nvSpPr>
          <p:cNvPr id="9" name="Title 8">
            <a:extLst>
              <a:ext uri="{FF2B5EF4-FFF2-40B4-BE49-F238E27FC236}">
                <a16:creationId xmlns:a16="http://schemas.microsoft.com/office/drawing/2014/main" id="{DEDF7CF3-916B-FB4B-8D72-641B1A279ECE}"/>
              </a:ext>
            </a:extLst>
          </p:cNvPr>
          <p:cNvSpPr>
            <a:spLocks noGrp="1"/>
          </p:cNvSpPr>
          <p:nvPr>
            <p:ph type="title"/>
          </p:nvPr>
        </p:nvSpPr>
        <p:spPr/>
        <p:txBody>
          <a:bodyPr/>
          <a:lstStyle/>
          <a:p>
            <a:r>
              <a:rPr lang="en-US" dirty="0"/>
              <a:t>Project Dependency Managers</a:t>
            </a:r>
          </a:p>
        </p:txBody>
      </p:sp>
      <p:sp>
        <p:nvSpPr>
          <p:cNvPr id="10" name="Footer Placeholder 9">
            <a:extLst>
              <a:ext uri="{FF2B5EF4-FFF2-40B4-BE49-F238E27FC236}">
                <a16:creationId xmlns:a16="http://schemas.microsoft.com/office/drawing/2014/main" id="{CFA710F2-583A-584B-BD97-4238AC6C26D7}"/>
              </a:ext>
            </a:extLst>
          </p:cNvPr>
          <p:cNvSpPr>
            <a:spLocks noGrp="1"/>
          </p:cNvSpPr>
          <p:nvPr>
            <p:ph type="ftr" sz="quarter" idx="2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DB784E9F-CAEB-1344-B6C4-AB3C6BE7626A}"/>
              </a:ext>
            </a:extLst>
          </p:cNvPr>
          <p:cNvSpPr>
            <a:spLocks noGrp="1"/>
          </p:cNvSpPr>
          <p:nvPr>
            <p:ph type="sldNum" sz="quarter" idx="23"/>
          </p:nvPr>
        </p:nvSpPr>
        <p:spPr/>
        <p:txBody>
          <a:bodyPr/>
          <a:lstStyle/>
          <a:p>
            <a:fld id="{901F1369-4AEB-4520-96C0-9F78886180C1}" type="slidenum">
              <a:rPr lang="en-US" smtClean="0"/>
              <a:pPr/>
              <a:t>26</a:t>
            </a:fld>
            <a:endParaRPr lang="en-US" dirty="0"/>
          </a:p>
        </p:txBody>
      </p:sp>
      <p:pic>
        <p:nvPicPr>
          <p:cNvPr id="13" name="Picture 12">
            <a:extLst>
              <a:ext uri="{FF2B5EF4-FFF2-40B4-BE49-F238E27FC236}">
                <a16:creationId xmlns:a16="http://schemas.microsoft.com/office/drawing/2014/main" id="{14226E47-7E2C-FD4C-B854-8571E367B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396" y="1746094"/>
            <a:ext cx="6401508" cy="4262920"/>
          </a:xfrm>
          <a:prstGeom prst="rect">
            <a:avLst/>
          </a:prstGeom>
        </p:spPr>
      </p:pic>
    </p:spTree>
    <p:extLst>
      <p:ext uri="{BB962C8B-B14F-4D97-AF65-F5344CB8AC3E}">
        <p14:creationId xmlns:p14="http://schemas.microsoft.com/office/powerpoint/2010/main" val="3028190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5311E-891C-FD42-AE44-A36690BF60F5}"/>
              </a:ext>
            </a:extLst>
          </p:cNvPr>
          <p:cNvSpPr>
            <a:spLocks noGrp="1"/>
          </p:cNvSpPr>
          <p:nvPr>
            <p:ph type="body" sz="quarter" idx="24"/>
          </p:nvPr>
        </p:nvSpPr>
        <p:spPr>
          <a:xfrm>
            <a:off x="1075267" y="5133905"/>
            <a:ext cx="10735733" cy="768096"/>
          </a:xfrm>
        </p:spPr>
        <p:txBody>
          <a:bodyPr anchor="ctr"/>
          <a:lstStyle/>
          <a:p>
            <a:r>
              <a:rPr lang="en-US" dirty="0"/>
              <a:t>Difficulty in revoking assigned vulnerabilities when they are found to be invalid, creating confusion and lack of trust in overall program.</a:t>
            </a:r>
          </a:p>
        </p:txBody>
      </p:sp>
      <p:sp>
        <p:nvSpPr>
          <p:cNvPr id="3" name="Text Placeholder 2">
            <a:extLst>
              <a:ext uri="{FF2B5EF4-FFF2-40B4-BE49-F238E27FC236}">
                <a16:creationId xmlns:a16="http://schemas.microsoft.com/office/drawing/2014/main" id="{CF394E3A-D21A-4C4E-9144-81613BBAB9F6}"/>
              </a:ext>
            </a:extLst>
          </p:cNvPr>
          <p:cNvSpPr>
            <a:spLocks noGrp="1"/>
          </p:cNvSpPr>
          <p:nvPr>
            <p:ph type="body" sz="quarter" idx="23"/>
          </p:nvPr>
        </p:nvSpPr>
        <p:spPr>
          <a:xfrm>
            <a:off x="495300" y="5143150"/>
            <a:ext cx="579967" cy="768096"/>
          </a:xfrm>
        </p:spPr>
        <p:txBody>
          <a:bodyPr/>
          <a:lstStyle/>
          <a:p>
            <a:r>
              <a:rPr lang="en-US" dirty="0"/>
              <a:t> </a:t>
            </a:r>
          </a:p>
        </p:txBody>
      </p:sp>
      <p:sp>
        <p:nvSpPr>
          <p:cNvPr id="4" name="Text Placeholder 3">
            <a:extLst>
              <a:ext uri="{FF2B5EF4-FFF2-40B4-BE49-F238E27FC236}">
                <a16:creationId xmlns:a16="http://schemas.microsoft.com/office/drawing/2014/main" id="{D6C148BE-32B6-D448-8968-D61120E68684}"/>
              </a:ext>
            </a:extLst>
          </p:cNvPr>
          <p:cNvSpPr>
            <a:spLocks noGrp="1"/>
          </p:cNvSpPr>
          <p:nvPr>
            <p:ph type="body" sz="quarter" idx="22"/>
          </p:nvPr>
        </p:nvSpPr>
        <p:spPr>
          <a:xfrm>
            <a:off x="1075267" y="4315792"/>
            <a:ext cx="10732105" cy="768096"/>
          </a:xfrm>
        </p:spPr>
        <p:txBody>
          <a:bodyPr anchor="ctr"/>
          <a:lstStyle/>
          <a:p>
            <a:r>
              <a:rPr lang="en-US" dirty="0"/>
              <a:t>Overinflated and/or underplayed vulnerability scores, leading to misallocated resources and in some cases vulnerability “fatigue.”</a:t>
            </a:r>
          </a:p>
        </p:txBody>
      </p:sp>
      <p:sp>
        <p:nvSpPr>
          <p:cNvPr id="5" name="Text Placeholder 4">
            <a:extLst>
              <a:ext uri="{FF2B5EF4-FFF2-40B4-BE49-F238E27FC236}">
                <a16:creationId xmlns:a16="http://schemas.microsoft.com/office/drawing/2014/main" id="{375C88E9-D55D-8646-947B-124076D65A21}"/>
              </a:ext>
            </a:extLst>
          </p:cNvPr>
          <p:cNvSpPr>
            <a:spLocks noGrp="1"/>
          </p:cNvSpPr>
          <p:nvPr>
            <p:ph type="body" sz="quarter" idx="21"/>
          </p:nvPr>
        </p:nvSpPr>
        <p:spPr>
          <a:xfrm>
            <a:off x="495300" y="4322728"/>
            <a:ext cx="579967" cy="768096"/>
          </a:xfrm>
        </p:spPr>
        <p:txBody>
          <a:bodyPr/>
          <a:lstStyle/>
          <a:p>
            <a:r>
              <a:rPr lang="en-US" dirty="0"/>
              <a:t> </a:t>
            </a:r>
          </a:p>
        </p:txBody>
      </p:sp>
      <p:sp>
        <p:nvSpPr>
          <p:cNvPr id="6" name="Text Placeholder 5">
            <a:extLst>
              <a:ext uri="{FF2B5EF4-FFF2-40B4-BE49-F238E27FC236}">
                <a16:creationId xmlns:a16="http://schemas.microsoft.com/office/drawing/2014/main" id="{6EE01709-BEBB-EF44-90DE-EF3C137D49D5}"/>
              </a:ext>
            </a:extLst>
          </p:cNvPr>
          <p:cNvSpPr>
            <a:spLocks noGrp="1"/>
          </p:cNvSpPr>
          <p:nvPr>
            <p:ph type="body" sz="quarter" idx="20"/>
          </p:nvPr>
        </p:nvSpPr>
        <p:spPr>
          <a:xfrm>
            <a:off x="1075267" y="3497680"/>
            <a:ext cx="10735733" cy="768096"/>
          </a:xfrm>
        </p:spPr>
        <p:txBody>
          <a:bodyPr anchor="ctr"/>
          <a:lstStyle/>
          <a:p>
            <a:r>
              <a:rPr lang="en-US" dirty="0"/>
              <a:t>Poorly contextualized descriptions of vulnerabilities, increasing the difficulty of mitigation and vulnerability management.</a:t>
            </a:r>
          </a:p>
        </p:txBody>
      </p:sp>
      <p:sp>
        <p:nvSpPr>
          <p:cNvPr id="7" name="Text Placeholder 6">
            <a:extLst>
              <a:ext uri="{FF2B5EF4-FFF2-40B4-BE49-F238E27FC236}">
                <a16:creationId xmlns:a16="http://schemas.microsoft.com/office/drawing/2014/main" id="{32242EA6-0343-2346-BAA6-288E122F8FB7}"/>
              </a:ext>
            </a:extLst>
          </p:cNvPr>
          <p:cNvSpPr>
            <a:spLocks noGrp="1"/>
          </p:cNvSpPr>
          <p:nvPr>
            <p:ph type="body" sz="quarter" idx="17"/>
          </p:nvPr>
        </p:nvSpPr>
        <p:spPr>
          <a:xfrm>
            <a:off x="495300" y="3502304"/>
            <a:ext cx="579967" cy="768096"/>
          </a:xfrm>
        </p:spPr>
        <p:txBody>
          <a:bodyPr/>
          <a:lstStyle/>
          <a:p>
            <a:r>
              <a:rPr lang="en-US" dirty="0"/>
              <a:t> </a:t>
            </a:r>
          </a:p>
        </p:txBody>
      </p:sp>
      <p:sp>
        <p:nvSpPr>
          <p:cNvPr id="8" name="Text Placeholder 7">
            <a:extLst>
              <a:ext uri="{FF2B5EF4-FFF2-40B4-BE49-F238E27FC236}">
                <a16:creationId xmlns:a16="http://schemas.microsoft.com/office/drawing/2014/main" id="{13432155-3ECA-BC43-8807-C41D65125500}"/>
              </a:ext>
            </a:extLst>
          </p:cNvPr>
          <p:cNvSpPr>
            <a:spLocks noGrp="1"/>
          </p:cNvSpPr>
          <p:nvPr>
            <p:ph type="body" sz="quarter" idx="19"/>
          </p:nvPr>
        </p:nvSpPr>
        <p:spPr>
          <a:xfrm>
            <a:off x="1075267" y="2679568"/>
            <a:ext cx="10735733" cy="768096"/>
          </a:xfrm>
        </p:spPr>
        <p:txBody>
          <a:bodyPr anchor="ctr"/>
          <a:lstStyle/>
          <a:p>
            <a:r>
              <a:rPr lang="en-US" dirty="0"/>
              <a:t>Severely delayed assignment of vulnerability identifiers, creating risks for downstream parties who remain unaware and likely unprotected from the issue.</a:t>
            </a:r>
          </a:p>
        </p:txBody>
      </p:sp>
      <p:sp>
        <p:nvSpPr>
          <p:cNvPr id="9" name="Text Placeholder 8">
            <a:extLst>
              <a:ext uri="{FF2B5EF4-FFF2-40B4-BE49-F238E27FC236}">
                <a16:creationId xmlns:a16="http://schemas.microsoft.com/office/drawing/2014/main" id="{8ECF62B5-AB1F-E04E-9E58-8010958ACD4C}"/>
              </a:ext>
            </a:extLst>
          </p:cNvPr>
          <p:cNvSpPr>
            <a:spLocks noGrp="1"/>
          </p:cNvSpPr>
          <p:nvPr>
            <p:ph type="body" sz="quarter" idx="16"/>
          </p:nvPr>
        </p:nvSpPr>
        <p:spPr>
          <a:xfrm>
            <a:off x="495300" y="2681880"/>
            <a:ext cx="579967" cy="768096"/>
          </a:xfrm>
        </p:spPr>
        <p:txBody>
          <a:bodyPr/>
          <a:lstStyle/>
          <a:p>
            <a:r>
              <a:rPr lang="en-US" dirty="0"/>
              <a:t> </a:t>
            </a:r>
          </a:p>
        </p:txBody>
      </p:sp>
      <p:sp>
        <p:nvSpPr>
          <p:cNvPr id="10" name="Text Placeholder 9">
            <a:extLst>
              <a:ext uri="{FF2B5EF4-FFF2-40B4-BE49-F238E27FC236}">
                <a16:creationId xmlns:a16="http://schemas.microsoft.com/office/drawing/2014/main" id="{91AF3113-5D95-014E-8FC5-F03DDC9563B1}"/>
              </a:ext>
            </a:extLst>
          </p:cNvPr>
          <p:cNvSpPr>
            <a:spLocks noGrp="1"/>
          </p:cNvSpPr>
          <p:nvPr>
            <p:ph type="body" sz="quarter" idx="18"/>
          </p:nvPr>
        </p:nvSpPr>
        <p:spPr>
          <a:xfrm>
            <a:off x="1075267" y="1861456"/>
            <a:ext cx="10732105" cy="768096"/>
          </a:xfrm>
        </p:spPr>
        <p:txBody>
          <a:bodyPr anchor="ctr"/>
          <a:lstStyle/>
          <a:p>
            <a:r>
              <a:rPr lang="en-US" dirty="0"/>
              <a:t>Missing or rejected vulnerabilities, leading to incomplete coverage in the NVD.</a:t>
            </a:r>
          </a:p>
        </p:txBody>
      </p:sp>
      <p:sp>
        <p:nvSpPr>
          <p:cNvPr id="11" name="Text Placeholder 10">
            <a:extLst>
              <a:ext uri="{FF2B5EF4-FFF2-40B4-BE49-F238E27FC236}">
                <a16:creationId xmlns:a16="http://schemas.microsoft.com/office/drawing/2014/main" id="{510BA91C-C8DB-DF4E-943C-1B7B4BA41901}"/>
              </a:ext>
            </a:extLst>
          </p:cNvPr>
          <p:cNvSpPr>
            <a:spLocks noGrp="1"/>
          </p:cNvSpPr>
          <p:nvPr>
            <p:ph type="body" sz="quarter" idx="14"/>
          </p:nvPr>
        </p:nvSpPr>
        <p:spPr>
          <a:xfrm>
            <a:off x="495300" y="1861456"/>
            <a:ext cx="579967" cy="768096"/>
          </a:xfrm>
        </p:spPr>
        <p:txBody>
          <a:bodyPr/>
          <a:lstStyle/>
          <a:p>
            <a:r>
              <a:rPr lang="en-US" dirty="0"/>
              <a:t> </a:t>
            </a:r>
          </a:p>
        </p:txBody>
      </p:sp>
      <p:sp>
        <p:nvSpPr>
          <p:cNvPr id="12" name="Text Placeholder 11">
            <a:extLst>
              <a:ext uri="{FF2B5EF4-FFF2-40B4-BE49-F238E27FC236}">
                <a16:creationId xmlns:a16="http://schemas.microsoft.com/office/drawing/2014/main" id="{A83A9960-B6E4-DF41-9860-01CB2C781B88}"/>
              </a:ext>
            </a:extLst>
          </p:cNvPr>
          <p:cNvSpPr>
            <a:spLocks noGrp="1"/>
          </p:cNvSpPr>
          <p:nvPr>
            <p:ph type="body" sz="quarter" idx="13"/>
          </p:nvPr>
        </p:nvSpPr>
        <p:spPr/>
        <p:txBody>
          <a:bodyPr/>
          <a:lstStyle/>
          <a:p>
            <a:r>
              <a:rPr lang="en-US" sz="1800" dirty="0"/>
              <a:t>Common Vulnerabilities and Exposures (CVE) &amp; the National Vulnerability Database (NVD) programs</a:t>
            </a:r>
          </a:p>
        </p:txBody>
      </p:sp>
      <p:sp>
        <p:nvSpPr>
          <p:cNvPr id="13" name="Title 12">
            <a:extLst>
              <a:ext uri="{FF2B5EF4-FFF2-40B4-BE49-F238E27FC236}">
                <a16:creationId xmlns:a16="http://schemas.microsoft.com/office/drawing/2014/main" id="{0762CA43-3881-9C45-B946-38E9E9A3ECC0}"/>
              </a:ext>
            </a:extLst>
          </p:cNvPr>
          <p:cNvSpPr>
            <a:spLocks noGrp="1"/>
          </p:cNvSpPr>
          <p:nvPr>
            <p:ph type="title"/>
          </p:nvPr>
        </p:nvSpPr>
        <p:spPr/>
        <p:txBody>
          <a:bodyPr/>
          <a:lstStyle/>
          <a:p>
            <a:r>
              <a:rPr lang="en-US" dirty="0"/>
              <a:t>Vulnerability Databases</a:t>
            </a:r>
          </a:p>
        </p:txBody>
      </p:sp>
      <p:sp>
        <p:nvSpPr>
          <p:cNvPr id="14" name="Footer Placeholder 13">
            <a:extLst>
              <a:ext uri="{FF2B5EF4-FFF2-40B4-BE49-F238E27FC236}">
                <a16:creationId xmlns:a16="http://schemas.microsoft.com/office/drawing/2014/main" id="{26CACEF3-4AA1-CA40-AD25-24DB0AEFD977}"/>
              </a:ext>
            </a:extLst>
          </p:cNvPr>
          <p:cNvSpPr>
            <a:spLocks noGrp="1"/>
          </p:cNvSpPr>
          <p:nvPr>
            <p:ph type="ftr" sz="quarter" idx="26"/>
          </p:nvPr>
        </p:nvSpPr>
        <p:spPr/>
        <p:txBody>
          <a:bodyPr/>
          <a:lstStyle/>
          <a:p>
            <a:pPr algn="r"/>
            <a:r>
              <a:rPr lang="en-US" dirty="0"/>
              <a:t>© 2019 Optum, Inc. All rights reserved. Confidential property of Optum. Do not distribute or reproduce without express permission from Optum.</a:t>
            </a:r>
          </a:p>
        </p:txBody>
      </p:sp>
      <p:sp>
        <p:nvSpPr>
          <p:cNvPr id="15" name="Slide Number Placeholder 14">
            <a:extLst>
              <a:ext uri="{FF2B5EF4-FFF2-40B4-BE49-F238E27FC236}">
                <a16:creationId xmlns:a16="http://schemas.microsoft.com/office/drawing/2014/main" id="{A2665063-C393-8A4B-AA61-06E4FAF4AAA3}"/>
              </a:ext>
            </a:extLst>
          </p:cNvPr>
          <p:cNvSpPr>
            <a:spLocks noGrp="1"/>
          </p:cNvSpPr>
          <p:nvPr>
            <p:ph type="sldNum" sz="quarter" idx="27"/>
          </p:nvPr>
        </p:nvSpPr>
        <p:spPr/>
        <p:txBody>
          <a:bodyPr/>
          <a:lstStyle/>
          <a:p>
            <a:fld id="{901F1369-4AEB-4520-96C0-9F78886180C1}" type="slidenum">
              <a:rPr lang="en-US" smtClean="0"/>
              <a:pPr/>
              <a:t>27</a:t>
            </a:fld>
            <a:endParaRPr lang="en-US" dirty="0"/>
          </a:p>
        </p:txBody>
      </p:sp>
    </p:spTree>
    <p:extLst>
      <p:ext uri="{BB962C8B-B14F-4D97-AF65-F5344CB8AC3E}">
        <p14:creationId xmlns:p14="http://schemas.microsoft.com/office/powerpoint/2010/main" val="1845866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0F6B62-817F-C344-8A6C-098796505A51}"/>
              </a:ext>
            </a:extLst>
          </p:cNvPr>
          <p:cNvSpPr>
            <a:spLocks noGrp="1"/>
          </p:cNvSpPr>
          <p:nvPr>
            <p:ph type="body" sz="quarter" idx="20"/>
          </p:nvPr>
        </p:nvSpPr>
        <p:spPr>
          <a:xfrm>
            <a:off x="1075265" y="4605100"/>
            <a:ext cx="6969729" cy="1280160"/>
          </a:xfrm>
        </p:spPr>
        <p:txBody>
          <a:bodyPr anchor="ctr"/>
          <a:lstStyle/>
          <a:p>
            <a:r>
              <a:rPr lang="en-US" dirty="0"/>
              <a:t>Discomfort with the CVE program because it is managed by a US federal agency.</a:t>
            </a:r>
          </a:p>
        </p:txBody>
      </p:sp>
      <p:sp>
        <p:nvSpPr>
          <p:cNvPr id="3" name="Text Placeholder 2">
            <a:extLst>
              <a:ext uri="{FF2B5EF4-FFF2-40B4-BE49-F238E27FC236}">
                <a16:creationId xmlns:a16="http://schemas.microsoft.com/office/drawing/2014/main" id="{DFDB1B7A-921B-714B-9473-D10ADA56A15C}"/>
              </a:ext>
            </a:extLst>
          </p:cNvPr>
          <p:cNvSpPr>
            <a:spLocks noGrp="1"/>
          </p:cNvSpPr>
          <p:nvPr>
            <p:ph type="body" sz="quarter" idx="17"/>
          </p:nvPr>
        </p:nvSpPr>
        <p:spPr>
          <a:xfrm>
            <a:off x="495300" y="4586060"/>
            <a:ext cx="579967" cy="1307592"/>
          </a:xfrm>
        </p:spPr>
        <p:txBody>
          <a:bodyPr/>
          <a:lstStyle/>
          <a:p>
            <a:r>
              <a:rPr lang="en-US" dirty="0"/>
              <a:t> </a:t>
            </a:r>
          </a:p>
        </p:txBody>
      </p:sp>
      <p:sp>
        <p:nvSpPr>
          <p:cNvPr id="4" name="Text Placeholder 3">
            <a:extLst>
              <a:ext uri="{FF2B5EF4-FFF2-40B4-BE49-F238E27FC236}">
                <a16:creationId xmlns:a16="http://schemas.microsoft.com/office/drawing/2014/main" id="{95E8D385-9ECD-CF4C-8549-E5E066255910}"/>
              </a:ext>
            </a:extLst>
          </p:cNvPr>
          <p:cNvSpPr>
            <a:spLocks noGrp="1"/>
          </p:cNvSpPr>
          <p:nvPr>
            <p:ph type="body" sz="quarter" idx="19"/>
          </p:nvPr>
        </p:nvSpPr>
        <p:spPr>
          <a:xfrm>
            <a:off x="1075266" y="3242798"/>
            <a:ext cx="6969729" cy="1280160"/>
          </a:xfrm>
        </p:spPr>
        <p:txBody>
          <a:bodyPr anchor="ctr"/>
          <a:lstStyle/>
          <a:p>
            <a:r>
              <a:rPr lang="en-US" dirty="0"/>
              <a:t>Abuse by engineers in organizations who see CVE assignments as a way to circumvent difficult management procedures preventing them from doing normal software upgrades.</a:t>
            </a:r>
          </a:p>
        </p:txBody>
      </p:sp>
      <p:sp>
        <p:nvSpPr>
          <p:cNvPr id="5" name="Text Placeholder 4">
            <a:extLst>
              <a:ext uri="{FF2B5EF4-FFF2-40B4-BE49-F238E27FC236}">
                <a16:creationId xmlns:a16="http://schemas.microsoft.com/office/drawing/2014/main" id="{00DBE920-AB05-934A-B885-A9E5652E2E03}"/>
              </a:ext>
            </a:extLst>
          </p:cNvPr>
          <p:cNvSpPr>
            <a:spLocks noGrp="1"/>
          </p:cNvSpPr>
          <p:nvPr>
            <p:ph type="body" sz="quarter" idx="16"/>
          </p:nvPr>
        </p:nvSpPr>
        <p:spPr>
          <a:xfrm>
            <a:off x="495300" y="3223758"/>
            <a:ext cx="579967" cy="1307592"/>
          </a:xfrm>
        </p:spPr>
        <p:txBody>
          <a:bodyPr/>
          <a:lstStyle/>
          <a:p>
            <a:r>
              <a:rPr lang="en-US" dirty="0"/>
              <a:t> </a:t>
            </a:r>
          </a:p>
        </p:txBody>
      </p:sp>
      <p:sp>
        <p:nvSpPr>
          <p:cNvPr id="6" name="Text Placeholder 5">
            <a:extLst>
              <a:ext uri="{FF2B5EF4-FFF2-40B4-BE49-F238E27FC236}">
                <a16:creationId xmlns:a16="http://schemas.microsoft.com/office/drawing/2014/main" id="{EDC579AA-C675-9A4C-8220-9B3268627B43}"/>
              </a:ext>
            </a:extLst>
          </p:cNvPr>
          <p:cNvSpPr>
            <a:spLocks noGrp="1"/>
          </p:cNvSpPr>
          <p:nvPr>
            <p:ph type="body" sz="quarter" idx="18"/>
          </p:nvPr>
        </p:nvSpPr>
        <p:spPr>
          <a:xfrm>
            <a:off x="1075267" y="1879211"/>
            <a:ext cx="6969729" cy="1280160"/>
          </a:xfrm>
        </p:spPr>
        <p:txBody>
          <a:bodyPr anchor="ctr"/>
          <a:lstStyle/>
          <a:p>
            <a:r>
              <a:rPr lang="en-US" dirty="0"/>
              <a:t>Abuse by developers who claim inflated numbers of vulnerabilities in order to pad resumes, creating “false positives.”</a:t>
            </a:r>
          </a:p>
        </p:txBody>
      </p:sp>
      <p:sp>
        <p:nvSpPr>
          <p:cNvPr id="8" name="Text Placeholder 7">
            <a:extLst>
              <a:ext uri="{FF2B5EF4-FFF2-40B4-BE49-F238E27FC236}">
                <a16:creationId xmlns:a16="http://schemas.microsoft.com/office/drawing/2014/main" id="{9EE2D4E4-8F90-4D41-AE6B-AAA790325DA3}"/>
              </a:ext>
            </a:extLst>
          </p:cNvPr>
          <p:cNvSpPr>
            <a:spLocks noGrp="1"/>
          </p:cNvSpPr>
          <p:nvPr>
            <p:ph type="body" sz="quarter" idx="13"/>
          </p:nvPr>
        </p:nvSpPr>
        <p:spPr/>
        <p:txBody>
          <a:bodyPr/>
          <a:lstStyle/>
          <a:p>
            <a:r>
              <a:rPr lang="en-US" dirty="0"/>
              <a:t>Social Issues with CVE and NVD</a:t>
            </a:r>
          </a:p>
        </p:txBody>
      </p:sp>
      <p:sp>
        <p:nvSpPr>
          <p:cNvPr id="9" name="Title 8">
            <a:extLst>
              <a:ext uri="{FF2B5EF4-FFF2-40B4-BE49-F238E27FC236}">
                <a16:creationId xmlns:a16="http://schemas.microsoft.com/office/drawing/2014/main" id="{4A5CDB5E-21BA-2F42-9724-11BDFB582A6E}"/>
              </a:ext>
            </a:extLst>
          </p:cNvPr>
          <p:cNvSpPr>
            <a:spLocks noGrp="1"/>
          </p:cNvSpPr>
          <p:nvPr>
            <p:ph type="title"/>
          </p:nvPr>
        </p:nvSpPr>
        <p:spPr/>
        <p:txBody>
          <a:bodyPr/>
          <a:lstStyle/>
          <a:p>
            <a:r>
              <a:rPr lang="en-US" dirty="0"/>
              <a:t>Vulnerability Databases</a:t>
            </a:r>
          </a:p>
        </p:txBody>
      </p:sp>
      <p:sp>
        <p:nvSpPr>
          <p:cNvPr id="10" name="Footer Placeholder 9">
            <a:extLst>
              <a:ext uri="{FF2B5EF4-FFF2-40B4-BE49-F238E27FC236}">
                <a16:creationId xmlns:a16="http://schemas.microsoft.com/office/drawing/2014/main" id="{EE5EB3AA-3BC5-C44D-82CC-D849C81D8103}"/>
              </a:ext>
            </a:extLst>
          </p:cNvPr>
          <p:cNvSpPr>
            <a:spLocks noGrp="1"/>
          </p:cNvSpPr>
          <p:nvPr>
            <p:ph type="ftr" sz="quarter" idx="22"/>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B723994A-1757-E94F-A859-3405B1061D6B}"/>
              </a:ext>
            </a:extLst>
          </p:cNvPr>
          <p:cNvSpPr>
            <a:spLocks noGrp="1"/>
          </p:cNvSpPr>
          <p:nvPr>
            <p:ph type="sldNum" sz="quarter" idx="23"/>
          </p:nvPr>
        </p:nvSpPr>
        <p:spPr/>
        <p:txBody>
          <a:bodyPr/>
          <a:lstStyle/>
          <a:p>
            <a:fld id="{901F1369-4AEB-4520-96C0-9F78886180C1}" type="slidenum">
              <a:rPr lang="en-US" smtClean="0"/>
              <a:pPr/>
              <a:t>28</a:t>
            </a:fld>
            <a:endParaRPr lang="en-US" dirty="0"/>
          </a:p>
        </p:txBody>
      </p:sp>
      <p:pic>
        <p:nvPicPr>
          <p:cNvPr id="14" name="Picture 13">
            <a:extLst>
              <a:ext uri="{FF2B5EF4-FFF2-40B4-BE49-F238E27FC236}">
                <a16:creationId xmlns:a16="http://schemas.microsoft.com/office/drawing/2014/main" id="{C9BFAA9C-83E9-4440-B72B-AEC957E5F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703" y="2267893"/>
            <a:ext cx="2362201" cy="1039368"/>
          </a:xfrm>
          <a:prstGeom prst="rect">
            <a:avLst/>
          </a:prstGeom>
        </p:spPr>
      </p:pic>
      <p:sp>
        <p:nvSpPr>
          <p:cNvPr id="15" name="Text Placeholder 6">
            <a:extLst>
              <a:ext uri="{FF2B5EF4-FFF2-40B4-BE49-F238E27FC236}">
                <a16:creationId xmlns:a16="http://schemas.microsoft.com/office/drawing/2014/main" id="{6DF9D2D6-344A-144D-9FFA-07C811CD1ED4}"/>
              </a:ext>
            </a:extLst>
          </p:cNvPr>
          <p:cNvSpPr txBox="1">
            <a:spLocks/>
          </p:cNvSpPr>
          <p:nvPr/>
        </p:nvSpPr>
        <p:spPr bwMode="gray">
          <a:xfrm>
            <a:off x="495300" y="1861456"/>
            <a:ext cx="579967" cy="1307592"/>
          </a:xfrm>
          <a:prstGeom prst="rect">
            <a:avLst/>
          </a:prstGeom>
          <a:solidFill>
            <a:schemeClr val="tx2"/>
          </a:solidFill>
        </p:spPr>
        <p:txBody>
          <a:bodyPr vert="horz" lIns="137160" tIns="45720" rIns="137160" bIns="45720" rtlCol="0" anchor="ctr">
            <a:noAutofit/>
          </a:bodyPr>
          <a:lstStyle>
            <a:lvl1pPr marL="285750" indent="-285750" algn="l" defTabSz="914400" rtl="0" eaLnBrk="1" latinLnBrk="0" hangingPunct="1">
              <a:lnSpc>
                <a:spcPct val="90000"/>
              </a:lnSpc>
              <a:spcBef>
                <a:spcPts val="0"/>
              </a:spcBef>
              <a:spcAft>
                <a:spcPts val="0"/>
              </a:spcAft>
              <a:buFont typeface="Arial" panose="020B0604020202020204" pitchFamily="34" charset="0"/>
              <a:buChar char="​"/>
              <a:defRPr lang="en-US" sz="1400" kern="1200" dirty="0">
                <a:solidFill>
                  <a:schemeClr val="bg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a:t> </a:t>
            </a:r>
          </a:p>
        </p:txBody>
      </p:sp>
      <p:pic>
        <p:nvPicPr>
          <p:cNvPr id="18" name="Picture 17">
            <a:extLst>
              <a:ext uri="{FF2B5EF4-FFF2-40B4-BE49-F238E27FC236}">
                <a16:creationId xmlns:a16="http://schemas.microsoft.com/office/drawing/2014/main" id="{571EE6A5-715F-2044-9AA8-B99886FA9DF4}"/>
              </a:ext>
            </a:extLst>
          </p:cNvPr>
          <p:cNvPicPr>
            <a:picLocks noChangeAspect="1"/>
          </p:cNvPicPr>
          <p:nvPr/>
        </p:nvPicPr>
        <p:blipFill>
          <a:blip r:embed="rId3"/>
          <a:stretch>
            <a:fillRect/>
          </a:stretch>
        </p:blipFill>
        <p:spPr>
          <a:xfrm>
            <a:off x="9296400" y="4772636"/>
            <a:ext cx="2508504" cy="1121016"/>
          </a:xfrm>
          <a:prstGeom prst="rect">
            <a:avLst/>
          </a:prstGeom>
        </p:spPr>
      </p:pic>
    </p:spTree>
    <p:extLst>
      <p:ext uri="{BB962C8B-B14F-4D97-AF65-F5344CB8AC3E}">
        <p14:creationId xmlns:p14="http://schemas.microsoft.com/office/powerpoint/2010/main" val="4247369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7F3BFE-0D88-F24D-AE72-8B1705BD0DA9}"/>
              </a:ext>
            </a:extLst>
          </p:cNvPr>
          <p:cNvSpPr>
            <a:spLocks noGrp="1"/>
          </p:cNvSpPr>
          <p:nvPr>
            <p:ph type="body" sz="quarter" idx="18"/>
          </p:nvPr>
        </p:nvSpPr>
        <p:spPr/>
        <p:txBody>
          <a:bodyPr/>
          <a:lstStyle/>
          <a:p>
            <a:r>
              <a:rPr lang="en-US" dirty="0"/>
              <a:t>Require that dependency lists, software bills-of-material, or other such component tracking mechanisms are provided in a robust and transparent way.</a:t>
            </a:r>
          </a:p>
        </p:txBody>
      </p:sp>
      <p:sp>
        <p:nvSpPr>
          <p:cNvPr id="4" name="Text Placeholder 3">
            <a:extLst>
              <a:ext uri="{FF2B5EF4-FFF2-40B4-BE49-F238E27FC236}">
                <a16:creationId xmlns:a16="http://schemas.microsoft.com/office/drawing/2014/main" id="{2AC44E78-9DBB-7C44-8354-09B7B5258E90}"/>
              </a:ext>
            </a:extLst>
          </p:cNvPr>
          <p:cNvSpPr>
            <a:spLocks noGrp="1"/>
          </p:cNvSpPr>
          <p:nvPr>
            <p:ph type="body" sz="quarter" idx="19"/>
          </p:nvPr>
        </p:nvSpPr>
        <p:spPr/>
        <p:txBody>
          <a:bodyPr/>
          <a:lstStyle/>
          <a:p>
            <a:r>
              <a:rPr lang="en-US" dirty="0"/>
              <a:t>Vulnerabilities within products maintained by a technology provider that are judged to have specific impacts must be remediated within certain timeframes.</a:t>
            </a:r>
          </a:p>
        </p:txBody>
      </p:sp>
      <p:sp>
        <p:nvSpPr>
          <p:cNvPr id="5" name="Text Placeholder 4">
            <a:extLst>
              <a:ext uri="{FF2B5EF4-FFF2-40B4-BE49-F238E27FC236}">
                <a16:creationId xmlns:a16="http://schemas.microsoft.com/office/drawing/2014/main" id="{E6B2185C-F2D1-1A43-BB64-36F9B664F714}"/>
              </a:ext>
            </a:extLst>
          </p:cNvPr>
          <p:cNvSpPr>
            <a:spLocks noGrp="1"/>
          </p:cNvSpPr>
          <p:nvPr>
            <p:ph type="body" sz="quarter" idx="20"/>
          </p:nvPr>
        </p:nvSpPr>
        <p:spPr/>
        <p:txBody>
          <a:bodyPr/>
          <a:lstStyle/>
          <a:p>
            <a:r>
              <a:rPr lang="en-US" dirty="0"/>
              <a:t>Developers must use 2FA or MFA with any accounts related to the development of the software being acquired.</a:t>
            </a:r>
          </a:p>
        </p:txBody>
      </p:sp>
      <p:sp>
        <p:nvSpPr>
          <p:cNvPr id="6" name="Text Placeholder 5">
            <a:extLst>
              <a:ext uri="{FF2B5EF4-FFF2-40B4-BE49-F238E27FC236}">
                <a16:creationId xmlns:a16="http://schemas.microsoft.com/office/drawing/2014/main" id="{085AFEA5-98A5-CA45-92D6-85020F1E1746}"/>
              </a:ext>
            </a:extLst>
          </p:cNvPr>
          <p:cNvSpPr>
            <a:spLocks noGrp="1"/>
          </p:cNvSpPr>
          <p:nvPr>
            <p:ph type="body" sz="quarter" idx="13"/>
          </p:nvPr>
        </p:nvSpPr>
        <p:spPr/>
        <p:txBody>
          <a:bodyPr/>
          <a:lstStyle/>
          <a:p>
            <a:r>
              <a:rPr lang="en-US" dirty="0"/>
              <a:t>Define and control acquisition requirements</a:t>
            </a:r>
          </a:p>
        </p:txBody>
      </p:sp>
      <p:sp>
        <p:nvSpPr>
          <p:cNvPr id="7" name="Title 6">
            <a:extLst>
              <a:ext uri="{FF2B5EF4-FFF2-40B4-BE49-F238E27FC236}">
                <a16:creationId xmlns:a16="http://schemas.microsoft.com/office/drawing/2014/main" id="{C3D1745D-5030-6B4E-927A-DD5BB7B5ABB3}"/>
              </a:ext>
            </a:extLst>
          </p:cNvPr>
          <p:cNvSpPr>
            <a:spLocks noGrp="1"/>
          </p:cNvSpPr>
          <p:nvPr>
            <p:ph type="title"/>
          </p:nvPr>
        </p:nvSpPr>
        <p:spPr/>
        <p:txBody>
          <a:bodyPr/>
          <a:lstStyle/>
          <a:p>
            <a:r>
              <a:rPr lang="en-US" dirty="0"/>
              <a:t>End User Practices</a:t>
            </a:r>
          </a:p>
        </p:txBody>
      </p:sp>
      <p:sp>
        <p:nvSpPr>
          <p:cNvPr id="8" name="Footer Placeholder 7">
            <a:extLst>
              <a:ext uri="{FF2B5EF4-FFF2-40B4-BE49-F238E27FC236}">
                <a16:creationId xmlns:a16="http://schemas.microsoft.com/office/drawing/2014/main" id="{E2E7BDCE-3DEE-E547-84DA-69162C2AAC20}"/>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29C9C5DB-E059-A84B-BF7D-60DC040FE5C9}"/>
              </a:ext>
            </a:extLst>
          </p:cNvPr>
          <p:cNvSpPr>
            <a:spLocks noGrp="1"/>
          </p:cNvSpPr>
          <p:nvPr>
            <p:ph type="sldNum" sz="quarter" idx="24"/>
          </p:nvPr>
        </p:nvSpPr>
        <p:spPr/>
        <p:txBody>
          <a:bodyPr/>
          <a:lstStyle/>
          <a:p>
            <a:fld id="{901F1369-4AEB-4520-96C0-9F78886180C1}" type="slidenum">
              <a:rPr lang="en-US" smtClean="0"/>
              <a:pPr/>
              <a:t>29</a:t>
            </a:fld>
            <a:endParaRPr lang="en-US" dirty="0"/>
          </a:p>
        </p:txBody>
      </p:sp>
      <p:pic>
        <p:nvPicPr>
          <p:cNvPr id="12" name="Picture 11">
            <a:extLst>
              <a:ext uri="{FF2B5EF4-FFF2-40B4-BE49-F238E27FC236}">
                <a16:creationId xmlns:a16="http://schemas.microsoft.com/office/drawing/2014/main" id="{4482F630-60AD-134B-8804-6BFAFB135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384" y="2246050"/>
            <a:ext cx="3640520" cy="3267549"/>
          </a:xfrm>
          <a:prstGeom prst="rect">
            <a:avLst/>
          </a:prstGeom>
        </p:spPr>
      </p:pic>
    </p:spTree>
    <p:extLst>
      <p:ext uri="{BB962C8B-B14F-4D97-AF65-F5344CB8AC3E}">
        <p14:creationId xmlns:p14="http://schemas.microsoft.com/office/powerpoint/2010/main" val="2954739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EF8533-22F7-ED4C-B164-E49FDAE37F72}"/>
              </a:ext>
            </a:extLst>
          </p:cNvPr>
          <p:cNvSpPr>
            <a:spLocks noGrp="1"/>
          </p:cNvSpPr>
          <p:nvPr>
            <p:ph type="body" sz="quarter" idx="18"/>
          </p:nvPr>
        </p:nvSpPr>
        <p:spPr>
          <a:xfrm>
            <a:off x="495299" y="1861456"/>
            <a:ext cx="7429501" cy="1280160"/>
          </a:xfrm>
        </p:spPr>
        <p:txBody>
          <a:bodyPr/>
          <a:lstStyle/>
          <a:p>
            <a:r>
              <a:rPr lang="en-US" sz="2000" b="1" dirty="0"/>
              <a:t>80-90% </a:t>
            </a:r>
            <a:r>
              <a:rPr lang="en-US" sz="2000" dirty="0"/>
              <a:t>of any given modern application is comprised of open source software.</a:t>
            </a:r>
          </a:p>
        </p:txBody>
      </p:sp>
      <p:sp>
        <p:nvSpPr>
          <p:cNvPr id="4" name="Text Placeholder 3">
            <a:extLst>
              <a:ext uri="{FF2B5EF4-FFF2-40B4-BE49-F238E27FC236}">
                <a16:creationId xmlns:a16="http://schemas.microsoft.com/office/drawing/2014/main" id="{65B945B3-250F-D74E-B7A9-51AC1EFF957C}"/>
              </a:ext>
            </a:extLst>
          </p:cNvPr>
          <p:cNvSpPr>
            <a:spLocks noGrp="1"/>
          </p:cNvSpPr>
          <p:nvPr>
            <p:ph type="body" sz="quarter" idx="19"/>
          </p:nvPr>
        </p:nvSpPr>
        <p:spPr/>
        <p:txBody>
          <a:bodyPr/>
          <a:lstStyle/>
          <a:p>
            <a:r>
              <a:rPr lang="en-US" sz="2000" b="1" dirty="0"/>
              <a:t>Heavy reliance </a:t>
            </a:r>
            <a:r>
              <a:rPr lang="en-US" sz="2000" dirty="0"/>
              <a:t>on FOSS is common in both the public and private sectors, tech and non-tech companies alike.</a:t>
            </a:r>
          </a:p>
        </p:txBody>
      </p:sp>
      <p:sp>
        <p:nvSpPr>
          <p:cNvPr id="5" name="Text Placeholder 4">
            <a:extLst>
              <a:ext uri="{FF2B5EF4-FFF2-40B4-BE49-F238E27FC236}">
                <a16:creationId xmlns:a16="http://schemas.microsoft.com/office/drawing/2014/main" id="{09AA8548-1304-AB4C-B333-EACB6953B610}"/>
              </a:ext>
            </a:extLst>
          </p:cNvPr>
          <p:cNvSpPr>
            <a:spLocks noGrp="1"/>
          </p:cNvSpPr>
          <p:nvPr>
            <p:ph type="body" sz="quarter" idx="20"/>
          </p:nvPr>
        </p:nvSpPr>
        <p:spPr/>
        <p:txBody>
          <a:bodyPr/>
          <a:lstStyle/>
          <a:p>
            <a:r>
              <a:rPr lang="en-US" sz="2000" dirty="0"/>
              <a:t>Ensuring the </a:t>
            </a:r>
            <a:r>
              <a:rPr lang="en-US" sz="2000" b="1" dirty="0"/>
              <a:t>health and security of FOSS Supply Chain is critical</a:t>
            </a:r>
            <a:r>
              <a:rPr lang="en-US" sz="2000" dirty="0"/>
              <a:t> to the future of nearly all industries in the modern economy. </a:t>
            </a:r>
          </a:p>
        </p:txBody>
      </p:sp>
      <p:sp>
        <p:nvSpPr>
          <p:cNvPr id="6" name="Text Placeholder 5">
            <a:extLst>
              <a:ext uri="{FF2B5EF4-FFF2-40B4-BE49-F238E27FC236}">
                <a16:creationId xmlns:a16="http://schemas.microsoft.com/office/drawing/2014/main" id="{48FC2F55-B49E-3F42-88B6-9933FB27AB47}"/>
              </a:ext>
            </a:extLst>
          </p:cNvPr>
          <p:cNvSpPr>
            <a:spLocks noGrp="1"/>
          </p:cNvSpPr>
          <p:nvPr>
            <p:ph type="body" sz="quarter" idx="13"/>
          </p:nvPr>
        </p:nvSpPr>
        <p:spPr/>
        <p:txBody>
          <a:bodyPr/>
          <a:lstStyle/>
          <a:p>
            <a:r>
              <a:rPr lang="en-US" dirty="0"/>
              <a:t>The Economics of FOSS</a:t>
            </a:r>
          </a:p>
        </p:txBody>
      </p:sp>
      <p:sp>
        <p:nvSpPr>
          <p:cNvPr id="7" name="Title 6">
            <a:extLst>
              <a:ext uri="{FF2B5EF4-FFF2-40B4-BE49-F238E27FC236}">
                <a16:creationId xmlns:a16="http://schemas.microsoft.com/office/drawing/2014/main" id="{6819A2CE-5A92-534A-9006-CBC74737052F}"/>
              </a:ext>
            </a:extLst>
          </p:cNvPr>
          <p:cNvSpPr>
            <a:spLocks noGrp="1"/>
          </p:cNvSpPr>
          <p:nvPr>
            <p:ph type="title"/>
          </p:nvPr>
        </p:nvSpPr>
        <p:spPr/>
        <p:txBody>
          <a:bodyPr/>
          <a:lstStyle/>
          <a:p>
            <a:r>
              <a:rPr lang="en-US" dirty="0"/>
              <a:t>Global Supply &amp; Demand for FOSS</a:t>
            </a:r>
          </a:p>
        </p:txBody>
      </p:sp>
      <p:sp>
        <p:nvSpPr>
          <p:cNvPr id="8" name="Footer Placeholder 7">
            <a:extLst>
              <a:ext uri="{FF2B5EF4-FFF2-40B4-BE49-F238E27FC236}">
                <a16:creationId xmlns:a16="http://schemas.microsoft.com/office/drawing/2014/main" id="{E17BC0F5-5540-D346-BDDD-F07CDC013D3E}"/>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9F617F00-6B46-0242-8AED-A57366BB71BD}"/>
              </a:ext>
            </a:extLst>
          </p:cNvPr>
          <p:cNvSpPr>
            <a:spLocks noGrp="1"/>
          </p:cNvSpPr>
          <p:nvPr>
            <p:ph type="sldNum" sz="quarter" idx="24"/>
          </p:nvPr>
        </p:nvSpPr>
        <p:spPr/>
        <p:txBody>
          <a:bodyPr/>
          <a:lstStyle/>
          <a:p>
            <a:fld id="{901F1369-4AEB-4520-96C0-9F78886180C1}" type="slidenum">
              <a:rPr lang="en-US" smtClean="0"/>
              <a:pPr/>
              <a:t>3</a:t>
            </a:fld>
            <a:endParaRPr lang="en-US" dirty="0"/>
          </a:p>
        </p:txBody>
      </p:sp>
      <p:pic>
        <p:nvPicPr>
          <p:cNvPr id="10" name="Picture 9">
            <a:extLst>
              <a:ext uri="{FF2B5EF4-FFF2-40B4-BE49-F238E27FC236}">
                <a16:creationId xmlns:a16="http://schemas.microsoft.com/office/drawing/2014/main" id="{90924D62-CFF9-564F-9E08-B7E4663202AD}"/>
              </a:ext>
            </a:extLst>
          </p:cNvPr>
          <p:cNvPicPr>
            <a:picLocks noChangeAspect="1"/>
          </p:cNvPicPr>
          <p:nvPr/>
        </p:nvPicPr>
        <p:blipFill>
          <a:blip r:embed="rId3"/>
          <a:stretch>
            <a:fillRect/>
          </a:stretch>
        </p:blipFill>
        <p:spPr>
          <a:xfrm>
            <a:off x="8025204" y="1584077"/>
            <a:ext cx="4166796" cy="4436347"/>
          </a:xfrm>
          <a:prstGeom prst="rect">
            <a:avLst/>
          </a:prstGeom>
        </p:spPr>
      </p:pic>
    </p:spTree>
    <p:extLst>
      <p:ext uri="{BB962C8B-B14F-4D97-AF65-F5344CB8AC3E}">
        <p14:creationId xmlns:p14="http://schemas.microsoft.com/office/powerpoint/2010/main" val="2964089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E692-BFDC-1D42-A4CA-E119FDCF4ADE}"/>
              </a:ext>
            </a:extLst>
          </p:cNvPr>
          <p:cNvSpPr>
            <a:spLocks noGrp="1"/>
          </p:cNvSpPr>
          <p:nvPr>
            <p:ph type="title"/>
          </p:nvPr>
        </p:nvSpPr>
        <p:spPr/>
        <p:txBody>
          <a:bodyPr/>
          <a:lstStyle/>
          <a:p>
            <a:r>
              <a:rPr lang="en-US" dirty="0"/>
              <a:t>Government and Industry Standards</a:t>
            </a:r>
          </a:p>
        </p:txBody>
      </p:sp>
      <p:sp>
        <p:nvSpPr>
          <p:cNvPr id="3" name="Text Placeholder 2">
            <a:extLst>
              <a:ext uri="{FF2B5EF4-FFF2-40B4-BE49-F238E27FC236}">
                <a16:creationId xmlns:a16="http://schemas.microsoft.com/office/drawing/2014/main" id="{4546C8B9-391C-2E42-B826-7709C9C2FDAB}"/>
              </a:ext>
            </a:extLst>
          </p:cNvPr>
          <p:cNvSpPr>
            <a:spLocks noGrp="1"/>
          </p:cNvSpPr>
          <p:nvPr>
            <p:ph type="body" idx="1"/>
          </p:nvPr>
        </p:nvSpPr>
        <p:spPr/>
        <p:txBody>
          <a:bodyPr/>
          <a:lstStyle/>
          <a:p>
            <a:r>
              <a:rPr lang="en-US" dirty="0"/>
              <a:t>What software components are being used, and how well they are supported?</a:t>
            </a:r>
          </a:p>
        </p:txBody>
      </p:sp>
    </p:spTree>
    <p:extLst>
      <p:ext uri="{BB962C8B-B14F-4D97-AF65-F5344CB8AC3E}">
        <p14:creationId xmlns:p14="http://schemas.microsoft.com/office/powerpoint/2010/main" val="365607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5" y="2838295"/>
            <a:ext cx="5338831" cy="1458497"/>
          </a:xfrm>
        </p:spPr>
        <p:txBody>
          <a:bodyPr/>
          <a:lstStyle/>
          <a:p>
            <a:r>
              <a:rPr lang="en-US" dirty="0"/>
              <a:t>“to effectively manage assets, to understand the potential impact of identified vulnerabilities to the device, and to deploy countermeasures to maintain the device’s essential performance.”</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sz="2800" dirty="0"/>
              <a:t>U.S. Food and Drug Administration</a:t>
            </a:r>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Government and Industry Standards</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31</a:t>
            </a:fld>
            <a:endParaRPr lang="en-US" dirty="0"/>
          </a:p>
        </p:txBody>
      </p:sp>
      <p:sp>
        <p:nvSpPr>
          <p:cNvPr id="14" name="Text Placeholder 2">
            <a:extLst>
              <a:ext uri="{FF2B5EF4-FFF2-40B4-BE49-F238E27FC236}">
                <a16:creationId xmlns:a16="http://schemas.microsoft.com/office/drawing/2014/main" id="{B92A9CF8-4D7F-B448-B352-4DA8CEE0D392}"/>
              </a:ext>
            </a:extLst>
          </p:cNvPr>
          <p:cNvSpPr txBox="1">
            <a:spLocks/>
          </p:cNvSpPr>
          <p:nvPr/>
        </p:nvSpPr>
        <p:spPr bwMode="gray">
          <a:xfrm>
            <a:off x="495296" y="1857606"/>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Cybersecurity Bill of Materials (CBOM) for medical devices.</a:t>
            </a:r>
          </a:p>
        </p:txBody>
      </p:sp>
      <p:sp>
        <p:nvSpPr>
          <p:cNvPr id="12" name="Text Placeholder 2">
            <a:extLst>
              <a:ext uri="{FF2B5EF4-FFF2-40B4-BE49-F238E27FC236}">
                <a16:creationId xmlns:a16="http://schemas.microsoft.com/office/drawing/2014/main" id="{E8418F83-7063-6C44-B916-6805DCBABB1E}"/>
              </a:ext>
            </a:extLst>
          </p:cNvPr>
          <p:cNvSpPr txBox="1">
            <a:spLocks/>
          </p:cNvSpPr>
          <p:nvPr/>
        </p:nvSpPr>
        <p:spPr bwMode="gray">
          <a:xfrm>
            <a:off x="495295" y="4480017"/>
            <a:ext cx="5338831" cy="1458497"/>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MDMs may be subject to legal liabilities tied to the distribution of a medical device with a known vulnerability.</a:t>
            </a:r>
          </a:p>
        </p:txBody>
      </p:sp>
      <p:pic>
        <p:nvPicPr>
          <p:cNvPr id="2" name="Picture 1">
            <a:extLst>
              <a:ext uri="{FF2B5EF4-FFF2-40B4-BE49-F238E27FC236}">
                <a16:creationId xmlns:a16="http://schemas.microsoft.com/office/drawing/2014/main" id="{E724F9E9-000B-714E-B9CB-2F88DB1352C9}"/>
              </a:ext>
            </a:extLst>
          </p:cNvPr>
          <p:cNvPicPr>
            <a:picLocks noChangeAspect="1"/>
          </p:cNvPicPr>
          <p:nvPr/>
        </p:nvPicPr>
        <p:blipFill>
          <a:blip r:embed="rId3"/>
          <a:stretch>
            <a:fillRect/>
          </a:stretch>
        </p:blipFill>
        <p:spPr>
          <a:xfrm>
            <a:off x="6233049" y="2924605"/>
            <a:ext cx="5414454" cy="1282809"/>
          </a:xfrm>
          <a:prstGeom prst="rect">
            <a:avLst/>
          </a:prstGeom>
        </p:spPr>
      </p:pic>
    </p:spTree>
    <p:extLst>
      <p:ext uri="{BB962C8B-B14F-4D97-AF65-F5344CB8AC3E}">
        <p14:creationId xmlns:p14="http://schemas.microsoft.com/office/powerpoint/2010/main" val="2911807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5" y="2838296"/>
            <a:ext cx="5338831" cy="858174"/>
          </a:xfrm>
        </p:spPr>
        <p:txBody>
          <a:bodyPr/>
          <a:lstStyle/>
          <a:p>
            <a:r>
              <a:rPr lang="en-US" dirty="0"/>
              <a:t>Permits risk decisions about which tech to purchase/use based on known vulnerability info.</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sz="2800" dirty="0"/>
              <a:t>U.S. House Energy and Commerce Committee</a:t>
            </a:r>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Government and Industry Standards</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32</a:t>
            </a:fld>
            <a:endParaRPr lang="en-US" dirty="0"/>
          </a:p>
        </p:txBody>
      </p:sp>
      <p:sp>
        <p:nvSpPr>
          <p:cNvPr id="11" name="Text Placeholder 2">
            <a:extLst>
              <a:ext uri="{FF2B5EF4-FFF2-40B4-BE49-F238E27FC236}">
                <a16:creationId xmlns:a16="http://schemas.microsoft.com/office/drawing/2014/main" id="{ABA2F781-7AD0-F141-AE09-A3F0AED2F832}"/>
              </a:ext>
            </a:extLst>
          </p:cNvPr>
          <p:cNvSpPr txBox="1">
            <a:spLocks/>
          </p:cNvSpPr>
          <p:nvPr/>
        </p:nvSpPr>
        <p:spPr bwMode="gray">
          <a:xfrm>
            <a:off x="495295" y="3820574"/>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Allows for quick identification &amp; response to new vulnerabilities. </a:t>
            </a:r>
          </a:p>
        </p:txBody>
      </p:sp>
      <p:sp>
        <p:nvSpPr>
          <p:cNvPr id="14" name="Text Placeholder 2">
            <a:extLst>
              <a:ext uri="{FF2B5EF4-FFF2-40B4-BE49-F238E27FC236}">
                <a16:creationId xmlns:a16="http://schemas.microsoft.com/office/drawing/2014/main" id="{B92A9CF8-4D7F-B448-B352-4DA8CEE0D392}"/>
              </a:ext>
            </a:extLst>
          </p:cNvPr>
          <p:cNvSpPr txBox="1">
            <a:spLocks/>
          </p:cNvSpPr>
          <p:nvPr/>
        </p:nvSpPr>
        <p:spPr bwMode="gray">
          <a:xfrm>
            <a:off x="495296" y="1857606"/>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Cybersecurity Strategy Report details importance and priority for SBOM. </a:t>
            </a:r>
          </a:p>
        </p:txBody>
      </p:sp>
      <p:sp>
        <p:nvSpPr>
          <p:cNvPr id="15" name="Text Placeholder 2">
            <a:extLst>
              <a:ext uri="{FF2B5EF4-FFF2-40B4-BE49-F238E27FC236}">
                <a16:creationId xmlns:a16="http://schemas.microsoft.com/office/drawing/2014/main" id="{EB05E9DC-E1D7-3B48-8DC7-19851AC76775}"/>
              </a:ext>
            </a:extLst>
          </p:cNvPr>
          <p:cNvSpPr txBox="1">
            <a:spLocks/>
          </p:cNvSpPr>
          <p:nvPr/>
        </p:nvSpPr>
        <p:spPr bwMode="gray">
          <a:xfrm>
            <a:off x="495294" y="4804560"/>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Minimizes the number of unknown unknowns. </a:t>
            </a:r>
          </a:p>
        </p:txBody>
      </p:sp>
      <p:pic>
        <p:nvPicPr>
          <p:cNvPr id="5" name="Picture 4">
            <a:extLst>
              <a:ext uri="{FF2B5EF4-FFF2-40B4-BE49-F238E27FC236}">
                <a16:creationId xmlns:a16="http://schemas.microsoft.com/office/drawing/2014/main" id="{CF8E5D5D-77E0-BA4E-B231-70BFF6F1B6E9}"/>
              </a:ext>
            </a:extLst>
          </p:cNvPr>
          <p:cNvPicPr>
            <a:picLocks noChangeAspect="1"/>
          </p:cNvPicPr>
          <p:nvPr/>
        </p:nvPicPr>
        <p:blipFill>
          <a:blip r:embed="rId3"/>
          <a:stretch>
            <a:fillRect/>
          </a:stretch>
        </p:blipFill>
        <p:spPr>
          <a:xfrm>
            <a:off x="6481294" y="2459341"/>
            <a:ext cx="4745115" cy="2665173"/>
          </a:xfrm>
          <a:prstGeom prst="rect">
            <a:avLst/>
          </a:prstGeom>
        </p:spPr>
      </p:pic>
    </p:spTree>
    <p:extLst>
      <p:ext uri="{BB962C8B-B14F-4D97-AF65-F5344CB8AC3E}">
        <p14:creationId xmlns:p14="http://schemas.microsoft.com/office/powerpoint/2010/main" val="179706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5" y="2838296"/>
            <a:ext cx="5338831" cy="858174"/>
          </a:xfrm>
        </p:spPr>
        <p:txBody>
          <a:bodyPr/>
          <a:lstStyle/>
          <a:p>
            <a:r>
              <a:rPr lang="en-US" dirty="0"/>
              <a:t>Up to date inventory of open-source component releases utilized in software.</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sz="2800" dirty="0"/>
              <a:t>Payment Card Industry Security Standards Council</a:t>
            </a:r>
            <a:endParaRPr lang="en-US" dirty="0"/>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Government and Industry Standards</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33</a:t>
            </a:fld>
            <a:endParaRPr lang="en-US" dirty="0"/>
          </a:p>
        </p:txBody>
      </p:sp>
      <p:sp>
        <p:nvSpPr>
          <p:cNvPr id="11" name="Text Placeholder 2">
            <a:extLst>
              <a:ext uri="{FF2B5EF4-FFF2-40B4-BE49-F238E27FC236}">
                <a16:creationId xmlns:a16="http://schemas.microsoft.com/office/drawing/2014/main" id="{ABA2F781-7AD0-F141-AE09-A3F0AED2F832}"/>
              </a:ext>
            </a:extLst>
          </p:cNvPr>
          <p:cNvSpPr txBox="1">
            <a:spLocks/>
          </p:cNvSpPr>
          <p:nvPr/>
        </p:nvSpPr>
        <p:spPr bwMode="gray">
          <a:xfrm>
            <a:off x="495295" y="3820574"/>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Process for identifying known vulnerabilities within open source component releases.</a:t>
            </a:r>
          </a:p>
        </p:txBody>
      </p:sp>
      <p:sp>
        <p:nvSpPr>
          <p:cNvPr id="14" name="Text Placeholder 2">
            <a:extLst>
              <a:ext uri="{FF2B5EF4-FFF2-40B4-BE49-F238E27FC236}">
                <a16:creationId xmlns:a16="http://schemas.microsoft.com/office/drawing/2014/main" id="{B92A9CF8-4D7F-B448-B352-4DA8CEE0D392}"/>
              </a:ext>
            </a:extLst>
          </p:cNvPr>
          <p:cNvSpPr txBox="1">
            <a:spLocks/>
          </p:cNvSpPr>
          <p:nvPr/>
        </p:nvSpPr>
        <p:spPr bwMode="gray">
          <a:xfrm>
            <a:off x="495296" y="1857606"/>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360 degree monitoring of open source component releases through SDLC.</a:t>
            </a:r>
          </a:p>
        </p:txBody>
      </p:sp>
      <p:sp>
        <p:nvSpPr>
          <p:cNvPr id="15" name="Text Placeholder 2">
            <a:extLst>
              <a:ext uri="{FF2B5EF4-FFF2-40B4-BE49-F238E27FC236}">
                <a16:creationId xmlns:a16="http://schemas.microsoft.com/office/drawing/2014/main" id="{EB05E9DC-E1D7-3B48-8DC7-19851AC76775}"/>
              </a:ext>
            </a:extLst>
          </p:cNvPr>
          <p:cNvSpPr txBox="1">
            <a:spLocks/>
          </p:cNvSpPr>
          <p:nvPr/>
        </p:nvSpPr>
        <p:spPr bwMode="gray">
          <a:xfrm>
            <a:off x="495294" y="4804560"/>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Policy and process to immediately remediate  vulnerabilities as they become known.</a:t>
            </a:r>
          </a:p>
        </p:txBody>
      </p:sp>
      <p:pic>
        <p:nvPicPr>
          <p:cNvPr id="18" name="Picture 17">
            <a:extLst>
              <a:ext uri="{FF2B5EF4-FFF2-40B4-BE49-F238E27FC236}">
                <a16:creationId xmlns:a16="http://schemas.microsoft.com/office/drawing/2014/main" id="{9BC45ADD-ABC3-0B4D-BDBC-076943A0C4D4}"/>
              </a:ext>
            </a:extLst>
          </p:cNvPr>
          <p:cNvPicPr>
            <a:picLocks noChangeAspect="1"/>
          </p:cNvPicPr>
          <p:nvPr/>
        </p:nvPicPr>
        <p:blipFill>
          <a:blip r:embed="rId3"/>
          <a:stretch>
            <a:fillRect/>
          </a:stretch>
        </p:blipFill>
        <p:spPr>
          <a:xfrm>
            <a:off x="6462944" y="3011357"/>
            <a:ext cx="4589400" cy="1553703"/>
          </a:xfrm>
          <a:prstGeom prst="rect">
            <a:avLst/>
          </a:prstGeom>
        </p:spPr>
      </p:pic>
    </p:spTree>
    <p:extLst>
      <p:ext uri="{BB962C8B-B14F-4D97-AF65-F5344CB8AC3E}">
        <p14:creationId xmlns:p14="http://schemas.microsoft.com/office/powerpoint/2010/main" val="3278573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3" y="3315112"/>
            <a:ext cx="5338831" cy="858174"/>
          </a:xfrm>
        </p:spPr>
        <p:txBody>
          <a:bodyPr/>
          <a:lstStyle/>
          <a:p>
            <a:r>
              <a:rPr lang="en-US" dirty="0"/>
              <a:t>Focus on “Software Component Transparency” across manufacturers and vendors. </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sz="2800" dirty="0"/>
              <a:t>National Telecommunications and Information Administration (NTIA)</a:t>
            </a:r>
            <a:endParaRPr lang="en-US" dirty="0"/>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Government and Industry Standards</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34</a:t>
            </a:fld>
            <a:endParaRPr lang="en-US" dirty="0"/>
          </a:p>
        </p:txBody>
      </p:sp>
      <p:sp>
        <p:nvSpPr>
          <p:cNvPr id="11" name="Text Placeholder 2">
            <a:extLst>
              <a:ext uri="{FF2B5EF4-FFF2-40B4-BE49-F238E27FC236}">
                <a16:creationId xmlns:a16="http://schemas.microsoft.com/office/drawing/2014/main" id="{ABA2F781-7AD0-F141-AE09-A3F0AED2F832}"/>
              </a:ext>
            </a:extLst>
          </p:cNvPr>
          <p:cNvSpPr txBox="1">
            <a:spLocks/>
          </p:cNvSpPr>
          <p:nvPr/>
        </p:nvSpPr>
        <p:spPr bwMode="gray">
          <a:xfrm>
            <a:off x="495291" y="4665356"/>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Defining standards around SBOM.</a:t>
            </a:r>
          </a:p>
        </p:txBody>
      </p:sp>
      <p:sp>
        <p:nvSpPr>
          <p:cNvPr id="14" name="Text Placeholder 2">
            <a:extLst>
              <a:ext uri="{FF2B5EF4-FFF2-40B4-BE49-F238E27FC236}">
                <a16:creationId xmlns:a16="http://schemas.microsoft.com/office/drawing/2014/main" id="{B92A9CF8-4D7F-B448-B352-4DA8CEE0D392}"/>
              </a:ext>
            </a:extLst>
          </p:cNvPr>
          <p:cNvSpPr txBox="1">
            <a:spLocks/>
          </p:cNvSpPr>
          <p:nvPr/>
        </p:nvSpPr>
        <p:spPr bwMode="gray">
          <a:xfrm>
            <a:off x="495292" y="2102477"/>
            <a:ext cx="5338831" cy="85817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Requiring companies to list sources of software parts to protect U.S. software supply chains.</a:t>
            </a:r>
          </a:p>
        </p:txBody>
      </p:sp>
      <p:pic>
        <p:nvPicPr>
          <p:cNvPr id="2" name="Picture 1">
            <a:extLst>
              <a:ext uri="{FF2B5EF4-FFF2-40B4-BE49-F238E27FC236}">
                <a16:creationId xmlns:a16="http://schemas.microsoft.com/office/drawing/2014/main" id="{746AE8E1-4592-654F-BD9E-5BABA1E8E22D}"/>
              </a:ext>
            </a:extLst>
          </p:cNvPr>
          <p:cNvPicPr>
            <a:picLocks noChangeAspect="1"/>
          </p:cNvPicPr>
          <p:nvPr/>
        </p:nvPicPr>
        <p:blipFill>
          <a:blip r:embed="rId3"/>
          <a:stretch>
            <a:fillRect/>
          </a:stretch>
        </p:blipFill>
        <p:spPr>
          <a:xfrm>
            <a:off x="7071557" y="2197511"/>
            <a:ext cx="3093375" cy="3093375"/>
          </a:xfrm>
          <a:prstGeom prst="rect">
            <a:avLst/>
          </a:prstGeom>
        </p:spPr>
      </p:pic>
    </p:spTree>
    <p:extLst>
      <p:ext uri="{BB962C8B-B14F-4D97-AF65-F5344CB8AC3E}">
        <p14:creationId xmlns:p14="http://schemas.microsoft.com/office/powerpoint/2010/main" val="2093158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EBC7-DCCC-F847-9447-BB98EB5CF6C1}"/>
              </a:ext>
            </a:extLst>
          </p:cNvPr>
          <p:cNvSpPr>
            <a:spLocks noGrp="1"/>
          </p:cNvSpPr>
          <p:nvPr>
            <p:ph type="title"/>
          </p:nvPr>
        </p:nvSpPr>
        <p:spPr/>
        <p:txBody>
          <a:bodyPr/>
          <a:lstStyle/>
          <a:p>
            <a:r>
              <a:rPr lang="en-US" dirty="0"/>
              <a:t>Community Efforts</a:t>
            </a:r>
          </a:p>
        </p:txBody>
      </p:sp>
      <p:sp>
        <p:nvSpPr>
          <p:cNvPr id="3" name="Text Placeholder 2">
            <a:extLst>
              <a:ext uri="{FF2B5EF4-FFF2-40B4-BE49-F238E27FC236}">
                <a16:creationId xmlns:a16="http://schemas.microsoft.com/office/drawing/2014/main" id="{B02CC0BC-3715-AD4E-A121-F0F38BF00052}"/>
              </a:ext>
            </a:extLst>
          </p:cNvPr>
          <p:cNvSpPr>
            <a:spLocks noGrp="1"/>
          </p:cNvSpPr>
          <p:nvPr>
            <p:ph type="body" idx="1"/>
          </p:nvPr>
        </p:nvSpPr>
        <p:spPr/>
        <p:txBody>
          <a:bodyPr/>
          <a:lstStyle/>
          <a:p>
            <a:r>
              <a:rPr lang="en-US" dirty="0"/>
              <a:t>What software components are being used, and how well they are supported?</a:t>
            </a:r>
          </a:p>
          <a:p>
            <a:endParaRPr lang="en-US" dirty="0"/>
          </a:p>
        </p:txBody>
      </p:sp>
    </p:spTree>
    <p:extLst>
      <p:ext uri="{BB962C8B-B14F-4D97-AF65-F5344CB8AC3E}">
        <p14:creationId xmlns:p14="http://schemas.microsoft.com/office/powerpoint/2010/main" val="2702865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8" y="2399931"/>
            <a:ext cx="5338831" cy="1280160"/>
          </a:xfrm>
        </p:spPr>
        <p:txBody>
          <a:bodyPr/>
          <a:lstStyle/>
          <a:p>
            <a:r>
              <a:rPr lang="en-US" sz="2000" dirty="0"/>
              <a:t>Identify which software packages in the </a:t>
            </a:r>
            <a:r>
              <a:rPr lang="en-US" sz="2000" b="1" dirty="0"/>
              <a:t>Debian Linux</a:t>
            </a:r>
            <a:r>
              <a:rPr lang="en-US" sz="2000" dirty="0"/>
              <a:t> distribution were the most critical to the kernel’s operation and security.</a:t>
            </a:r>
          </a:p>
        </p:txBody>
      </p:sp>
      <p:sp>
        <p:nvSpPr>
          <p:cNvPr id="5" name="Text Placeholder 4">
            <a:extLst>
              <a:ext uri="{FF2B5EF4-FFF2-40B4-BE49-F238E27FC236}">
                <a16:creationId xmlns:a16="http://schemas.microsoft.com/office/drawing/2014/main" id="{50C10223-B043-7646-A292-43125C688B54}"/>
              </a:ext>
            </a:extLst>
          </p:cNvPr>
          <p:cNvSpPr>
            <a:spLocks noGrp="1"/>
          </p:cNvSpPr>
          <p:nvPr>
            <p:ph type="body" sz="quarter" idx="20"/>
          </p:nvPr>
        </p:nvSpPr>
        <p:spPr>
          <a:xfrm>
            <a:off x="495298" y="4105177"/>
            <a:ext cx="5338831" cy="1280160"/>
          </a:xfrm>
        </p:spPr>
        <p:txBody>
          <a:bodyPr/>
          <a:lstStyle/>
          <a:p>
            <a:r>
              <a:rPr lang="en-US" sz="2000" dirty="0"/>
              <a:t>Did not delve deeply into what software was deployed in production applications.</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dirty="0"/>
              <a:t>Census Project (“Census I”)</a:t>
            </a:r>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Linux Foundation - Core Infrastructure Initiative (CII)</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36</a:t>
            </a:fld>
            <a:endParaRPr lang="en-US" dirty="0"/>
          </a:p>
        </p:txBody>
      </p:sp>
      <p:pic>
        <p:nvPicPr>
          <p:cNvPr id="10" name="Picture 9">
            <a:extLst>
              <a:ext uri="{FF2B5EF4-FFF2-40B4-BE49-F238E27FC236}">
                <a16:creationId xmlns:a16="http://schemas.microsoft.com/office/drawing/2014/main" id="{5BAF2F18-7DCB-5244-877E-250BCAFFCF19}"/>
              </a:ext>
            </a:extLst>
          </p:cNvPr>
          <p:cNvPicPr>
            <a:picLocks noChangeAspect="1"/>
          </p:cNvPicPr>
          <p:nvPr/>
        </p:nvPicPr>
        <p:blipFill>
          <a:blip r:embed="rId3"/>
          <a:stretch>
            <a:fillRect/>
          </a:stretch>
        </p:blipFill>
        <p:spPr>
          <a:xfrm>
            <a:off x="6336406" y="945842"/>
            <a:ext cx="5468498" cy="5468498"/>
          </a:xfrm>
          <a:prstGeom prst="rect">
            <a:avLst/>
          </a:prstGeom>
        </p:spPr>
      </p:pic>
    </p:spTree>
    <p:extLst>
      <p:ext uri="{BB962C8B-B14F-4D97-AF65-F5344CB8AC3E}">
        <p14:creationId xmlns:p14="http://schemas.microsoft.com/office/powerpoint/2010/main" val="2334576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4B1127-8FBD-3F4A-B08F-DEAE36BA45A6}"/>
              </a:ext>
            </a:extLst>
          </p:cNvPr>
          <p:cNvSpPr>
            <a:spLocks noGrp="1"/>
          </p:cNvSpPr>
          <p:nvPr>
            <p:ph type="body" sz="quarter" idx="18"/>
          </p:nvPr>
        </p:nvSpPr>
        <p:spPr>
          <a:xfrm>
            <a:off x="495299" y="1861456"/>
            <a:ext cx="5338831" cy="984599"/>
          </a:xfrm>
        </p:spPr>
        <p:txBody>
          <a:bodyPr/>
          <a:lstStyle/>
          <a:p>
            <a:r>
              <a:rPr lang="en-US" b="1" dirty="0"/>
              <a:t>Identify the most commonly used </a:t>
            </a:r>
            <a:r>
              <a:rPr lang="en-US" dirty="0"/>
              <a:t>free and open source software components in production applications.</a:t>
            </a:r>
          </a:p>
        </p:txBody>
      </p:sp>
      <p:sp>
        <p:nvSpPr>
          <p:cNvPr id="6" name="Text Placeholder 5">
            <a:extLst>
              <a:ext uri="{FF2B5EF4-FFF2-40B4-BE49-F238E27FC236}">
                <a16:creationId xmlns:a16="http://schemas.microsoft.com/office/drawing/2014/main" id="{82F180DD-1A38-7E41-A1F7-3FEA8E429AD8}"/>
              </a:ext>
            </a:extLst>
          </p:cNvPr>
          <p:cNvSpPr>
            <a:spLocks noGrp="1"/>
          </p:cNvSpPr>
          <p:nvPr>
            <p:ph type="body" sz="quarter" idx="13"/>
          </p:nvPr>
        </p:nvSpPr>
        <p:spPr/>
        <p:txBody>
          <a:bodyPr/>
          <a:lstStyle/>
          <a:p>
            <a:pPr>
              <a:buNone/>
            </a:pPr>
            <a:r>
              <a:rPr lang="en-US" dirty="0"/>
              <a:t>Census II</a:t>
            </a:r>
          </a:p>
        </p:txBody>
      </p:sp>
      <p:sp>
        <p:nvSpPr>
          <p:cNvPr id="7" name="Title 6">
            <a:extLst>
              <a:ext uri="{FF2B5EF4-FFF2-40B4-BE49-F238E27FC236}">
                <a16:creationId xmlns:a16="http://schemas.microsoft.com/office/drawing/2014/main" id="{7B886068-96AA-DF42-8A89-C3F2737324F0}"/>
              </a:ext>
            </a:extLst>
          </p:cNvPr>
          <p:cNvSpPr>
            <a:spLocks noGrp="1"/>
          </p:cNvSpPr>
          <p:nvPr>
            <p:ph type="title"/>
          </p:nvPr>
        </p:nvSpPr>
        <p:spPr/>
        <p:txBody>
          <a:bodyPr/>
          <a:lstStyle/>
          <a:p>
            <a:r>
              <a:rPr lang="en-US" dirty="0"/>
              <a:t>Linux Foundation - Core Infrastructure Initiative (CII)</a:t>
            </a:r>
          </a:p>
        </p:txBody>
      </p:sp>
      <p:sp>
        <p:nvSpPr>
          <p:cNvPr id="8" name="Footer Placeholder 7">
            <a:extLst>
              <a:ext uri="{FF2B5EF4-FFF2-40B4-BE49-F238E27FC236}">
                <a16:creationId xmlns:a16="http://schemas.microsoft.com/office/drawing/2014/main" id="{60D3ECDE-8D12-034B-82E3-50D2F3768766}"/>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0A854F3-2943-204B-96E2-2A021F3CAEC7}"/>
              </a:ext>
            </a:extLst>
          </p:cNvPr>
          <p:cNvSpPr>
            <a:spLocks noGrp="1"/>
          </p:cNvSpPr>
          <p:nvPr>
            <p:ph type="sldNum" sz="quarter" idx="24"/>
          </p:nvPr>
        </p:nvSpPr>
        <p:spPr/>
        <p:txBody>
          <a:bodyPr/>
          <a:lstStyle/>
          <a:p>
            <a:fld id="{901F1369-4AEB-4520-96C0-9F78886180C1}" type="slidenum">
              <a:rPr lang="en-US" smtClean="0"/>
              <a:pPr/>
              <a:t>37</a:t>
            </a:fld>
            <a:endParaRPr lang="en-US" dirty="0"/>
          </a:p>
        </p:txBody>
      </p:sp>
      <p:pic>
        <p:nvPicPr>
          <p:cNvPr id="2" name="Picture 1">
            <a:extLst>
              <a:ext uri="{FF2B5EF4-FFF2-40B4-BE49-F238E27FC236}">
                <a16:creationId xmlns:a16="http://schemas.microsoft.com/office/drawing/2014/main" id="{0DCF89D5-A322-2E43-AA41-85171B68210D}"/>
              </a:ext>
            </a:extLst>
          </p:cNvPr>
          <p:cNvPicPr>
            <a:picLocks noChangeAspect="1"/>
          </p:cNvPicPr>
          <p:nvPr/>
        </p:nvPicPr>
        <p:blipFill>
          <a:blip r:embed="rId3"/>
          <a:stretch>
            <a:fillRect/>
          </a:stretch>
        </p:blipFill>
        <p:spPr>
          <a:xfrm>
            <a:off x="8864600" y="2443607"/>
            <a:ext cx="2670556" cy="1114003"/>
          </a:xfrm>
          <a:prstGeom prst="rect">
            <a:avLst/>
          </a:prstGeom>
        </p:spPr>
      </p:pic>
      <p:pic>
        <p:nvPicPr>
          <p:cNvPr id="4" name="Picture 3">
            <a:extLst>
              <a:ext uri="{FF2B5EF4-FFF2-40B4-BE49-F238E27FC236}">
                <a16:creationId xmlns:a16="http://schemas.microsoft.com/office/drawing/2014/main" id="{E05371D5-6EB8-E147-9096-9B2B0A3A3C09}"/>
              </a:ext>
            </a:extLst>
          </p:cNvPr>
          <p:cNvPicPr>
            <a:picLocks noChangeAspect="1"/>
          </p:cNvPicPr>
          <p:nvPr/>
        </p:nvPicPr>
        <p:blipFill>
          <a:blip r:embed="rId4"/>
          <a:stretch>
            <a:fillRect/>
          </a:stretch>
        </p:blipFill>
        <p:spPr>
          <a:xfrm>
            <a:off x="6089784" y="1387767"/>
            <a:ext cx="2681683" cy="898502"/>
          </a:xfrm>
          <a:prstGeom prst="rect">
            <a:avLst/>
          </a:prstGeom>
        </p:spPr>
      </p:pic>
      <p:sp>
        <p:nvSpPr>
          <p:cNvPr id="11" name="Text Placeholder 2">
            <a:extLst>
              <a:ext uri="{FF2B5EF4-FFF2-40B4-BE49-F238E27FC236}">
                <a16:creationId xmlns:a16="http://schemas.microsoft.com/office/drawing/2014/main" id="{6134A6D1-496F-1347-81AA-A2044ED6D49D}"/>
              </a:ext>
            </a:extLst>
          </p:cNvPr>
          <p:cNvSpPr txBox="1">
            <a:spLocks/>
          </p:cNvSpPr>
          <p:nvPr/>
        </p:nvSpPr>
        <p:spPr bwMode="gray">
          <a:xfrm>
            <a:off x="484681" y="2983156"/>
            <a:ext cx="5338831" cy="1935884"/>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b="1" dirty="0"/>
              <a:t>Examine for potential vulnerabilities</a:t>
            </a:r>
            <a:r>
              <a:rPr lang="en-US" dirty="0"/>
              <a:t> in these projects due to:</a:t>
            </a:r>
          </a:p>
          <a:p>
            <a:pPr lvl="1"/>
            <a:r>
              <a:rPr lang="en-US" dirty="0"/>
              <a:t>Widespread use of outdated versions</a:t>
            </a:r>
          </a:p>
          <a:p>
            <a:pPr lvl="1"/>
            <a:r>
              <a:rPr lang="en-US" dirty="0"/>
              <a:t>Understaffed projects</a:t>
            </a:r>
          </a:p>
          <a:p>
            <a:pPr lvl="1"/>
            <a:r>
              <a:rPr lang="en-US" dirty="0"/>
              <a:t>Known security vulnerabilities</a:t>
            </a:r>
          </a:p>
        </p:txBody>
      </p:sp>
      <p:sp>
        <p:nvSpPr>
          <p:cNvPr id="15" name="Text Placeholder 2">
            <a:extLst>
              <a:ext uri="{FF2B5EF4-FFF2-40B4-BE49-F238E27FC236}">
                <a16:creationId xmlns:a16="http://schemas.microsoft.com/office/drawing/2014/main" id="{A6F421CC-B846-1643-9450-6ECED2971259}"/>
              </a:ext>
            </a:extLst>
          </p:cNvPr>
          <p:cNvSpPr txBox="1">
            <a:spLocks/>
          </p:cNvSpPr>
          <p:nvPr/>
        </p:nvSpPr>
        <p:spPr bwMode="gray">
          <a:xfrm>
            <a:off x="484680" y="5056141"/>
            <a:ext cx="5338831" cy="984599"/>
          </a:xfrm>
          <a:prstGeom prst="rect">
            <a:avLst/>
          </a:prstGeom>
          <a:solidFill>
            <a:srgbClr val="EAEAEA"/>
          </a:solidFill>
        </p:spPr>
        <p:txBody>
          <a:bodyPr vert="horz" lIns="137160" tIns="91440" rIns="137160" bIns="9144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18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b="1" dirty="0"/>
              <a:t>Prioritize investments/resources </a:t>
            </a:r>
            <a:r>
              <a:rPr lang="en-US" dirty="0"/>
              <a:t>to support the security and health of FOSS.</a:t>
            </a:r>
          </a:p>
        </p:txBody>
      </p:sp>
      <p:pic>
        <p:nvPicPr>
          <p:cNvPr id="12" name="Picture 11">
            <a:extLst>
              <a:ext uri="{FF2B5EF4-FFF2-40B4-BE49-F238E27FC236}">
                <a16:creationId xmlns:a16="http://schemas.microsoft.com/office/drawing/2014/main" id="{B167C431-B31C-2247-985D-8D20C66782C9}"/>
              </a:ext>
            </a:extLst>
          </p:cNvPr>
          <p:cNvPicPr>
            <a:picLocks noChangeAspect="1"/>
          </p:cNvPicPr>
          <p:nvPr/>
        </p:nvPicPr>
        <p:blipFill>
          <a:blip r:embed="rId5"/>
          <a:stretch>
            <a:fillRect/>
          </a:stretch>
        </p:blipFill>
        <p:spPr>
          <a:xfrm>
            <a:off x="8542867" y="4665098"/>
            <a:ext cx="2992289" cy="810186"/>
          </a:xfrm>
          <a:prstGeom prst="rect">
            <a:avLst/>
          </a:prstGeom>
        </p:spPr>
      </p:pic>
      <p:pic>
        <p:nvPicPr>
          <p:cNvPr id="13" name="Picture 12">
            <a:extLst>
              <a:ext uri="{FF2B5EF4-FFF2-40B4-BE49-F238E27FC236}">
                <a16:creationId xmlns:a16="http://schemas.microsoft.com/office/drawing/2014/main" id="{1E4BA0A9-AA1C-F647-A869-4E6B7AD12497}"/>
              </a:ext>
            </a:extLst>
          </p:cNvPr>
          <p:cNvPicPr>
            <a:picLocks noChangeAspect="1"/>
          </p:cNvPicPr>
          <p:nvPr/>
        </p:nvPicPr>
        <p:blipFill>
          <a:blip r:embed="rId6"/>
          <a:stretch>
            <a:fillRect/>
          </a:stretch>
        </p:blipFill>
        <p:spPr>
          <a:xfrm>
            <a:off x="6089784" y="5505984"/>
            <a:ext cx="2921000" cy="685800"/>
          </a:xfrm>
          <a:prstGeom prst="rect">
            <a:avLst/>
          </a:prstGeom>
        </p:spPr>
      </p:pic>
      <p:pic>
        <p:nvPicPr>
          <p:cNvPr id="14" name="Picture 13">
            <a:extLst>
              <a:ext uri="{FF2B5EF4-FFF2-40B4-BE49-F238E27FC236}">
                <a16:creationId xmlns:a16="http://schemas.microsoft.com/office/drawing/2014/main" id="{460E2ADD-BBC2-CB45-BD46-CD1E28E45A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9784" y="3696954"/>
            <a:ext cx="3581400" cy="749300"/>
          </a:xfrm>
          <a:prstGeom prst="rect">
            <a:avLst/>
          </a:prstGeom>
        </p:spPr>
      </p:pic>
    </p:spTree>
    <p:extLst>
      <p:ext uri="{BB962C8B-B14F-4D97-AF65-F5344CB8AC3E}">
        <p14:creationId xmlns:p14="http://schemas.microsoft.com/office/powerpoint/2010/main" val="2418645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38</a:t>
            </a:fld>
            <a:endParaRPr lang="en-US" dirty="0"/>
          </a:p>
        </p:txBody>
      </p:sp>
      <p:pic>
        <p:nvPicPr>
          <p:cNvPr id="14" name="Picture 13">
            <a:extLst>
              <a:ext uri="{FF2B5EF4-FFF2-40B4-BE49-F238E27FC236}">
                <a16:creationId xmlns:a16="http://schemas.microsoft.com/office/drawing/2014/main" id="{E6EBB22F-9059-844E-A51F-0FCC4B907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448" y="1123876"/>
            <a:ext cx="7558951" cy="5290464"/>
          </a:xfrm>
          <a:prstGeom prst="rect">
            <a:avLst/>
          </a:prstGeom>
        </p:spPr>
      </p:pic>
    </p:spTree>
    <p:extLst>
      <p:ext uri="{BB962C8B-B14F-4D97-AF65-F5344CB8AC3E}">
        <p14:creationId xmlns:p14="http://schemas.microsoft.com/office/powerpoint/2010/main" val="3065165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39</a:t>
            </a:fld>
            <a:endParaRPr lang="en-US" dirty="0"/>
          </a:p>
        </p:txBody>
      </p:sp>
      <p:pic>
        <p:nvPicPr>
          <p:cNvPr id="7" name="Picture 6">
            <a:extLst>
              <a:ext uri="{FF2B5EF4-FFF2-40B4-BE49-F238E27FC236}">
                <a16:creationId xmlns:a16="http://schemas.microsoft.com/office/drawing/2014/main" id="{A3CDD217-56B9-9A42-85B4-8F40911C5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638" y="1137953"/>
            <a:ext cx="7819023" cy="5276387"/>
          </a:xfrm>
          <a:prstGeom prst="rect">
            <a:avLst/>
          </a:prstGeom>
        </p:spPr>
      </p:pic>
    </p:spTree>
    <p:extLst>
      <p:ext uri="{BB962C8B-B14F-4D97-AF65-F5344CB8AC3E}">
        <p14:creationId xmlns:p14="http://schemas.microsoft.com/office/powerpoint/2010/main" val="1205066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5EC31-C374-224F-8703-F900764320F2}"/>
              </a:ext>
            </a:extLst>
          </p:cNvPr>
          <p:cNvSpPr>
            <a:spLocks noGrp="1"/>
          </p:cNvSpPr>
          <p:nvPr>
            <p:ph type="body" sz="quarter" idx="13"/>
          </p:nvPr>
        </p:nvSpPr>
        <p:spPr/>
        <p:txBody>
          <a:bodyPr/>
          <a:lstStyle/>
          <a:p>
            <a:r>
              <a:rPr lang="en-US" dirty="0"/>
              <a:t>Software Supply Chain</a:t>
            </a:r>
          </a:p>
        </p:txBody>
      </p:sp>
      <p:sp>
        <p:nvSpPr>
          <p:cNvPr id="3" name="Title 2">
            <a:extLst>
              <a:ext uri="{FF2B5EF4-FFF2-40B4-BE49-F238E27FC236}">
                <a16:creationId xmlns:a16="http://schemas.microsoft.com/office/drawing/2014/main" id="{508A3B96-62DA-DE4B-9F88-5328D0B85880}"/>
              </a:ext>
            </a:extLst>
          </p:cNvPr>
          <p:cNvSpPr>
            <a:spLocks noGrp="1"/>
          </p:cNvSpPr>
          <p:nvPr>
            <p:ph type="title"/>
          </p:nvPr>
        </p:nvSpPr>
        <p:spPr/>
        <p:txBody>
          <a:bodyPr/>
          <a:lstStyle/>
          <a:p>
            <a:r>
              <a:rPr lang="en-US" dirty="0"/>
              <a:t>Global Supply &amp; Demand for FOSS</a:t>
            </a:r>
          </a:p>
        </p:txBody>
      </p:sp>
      <p:sp>
        <p:nvSpPr>
          <p:cNvPr id="4" name="Footer Placeholder 3">
            <a:extLst>
              <a:ext uri="{FF2B5EF4-FFF2-40B4-BE49-F238E27FC236}">
                <a16:creationId xmlns:a16="http://schemas.microsoft.com/office/drawing/2014/main" id="{D973E9E5-33C0-4448-B16A-00F24C3ACDF1}"/>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F92D3423-DA39-124C-B528-BF24F41559B2}"/>
              </a:ext>
            </a:extLst>
          </p:cNvPr>
          <p:cNvSpPr>
            <a:spLocks noGrp="1"/>
          </p:cNvSpPr>
          <p:nvPr>
            <p:ph type="sldNum" sz="quarter" idx="16"/>
          </p:nvPr>
        </p:nvSpPr>
        <p:spPr/>
        <p:txBody>
          <a:bodyPr/>
          <a:lstStyle/>
          <a:p>
            <a:fld id="{901F1369-4AEB-4520-96C0-9F78886180C1}" type="slidenum">
              <a:rPr lang="en-US" smtClean="0"/>
              <a:pPr/>
              <a:t>4</a:t>
            </a:fld>
            <a:endParaRPr lang="en-US" dirty="0"/>
          </a:p>
        </p:txBody>
      </p:sp>
      <p:pic>
        <p:nvPicPr>
          <p:cNvPr id="6" name="Picture 5">
            <a:extLst>
              <a:ext uri="{FF2B5EF4-FFF2-40B4-BE49-F238E27FC236}">
                <a16:creationId xmlns:a16="http://schemas.microsoft.com/office/drawing/2014/main" id="{15B837C5-26DD-934D-AEC4-8EB960AF06E3}"/>
              </a:ext>
            </a:extLst>
          </p:cNvPr>
          <p:cNvPicPr>
            <a:picLocks noChangeAspect="1"/>
          </p:cNvPicPr>
          <p:nvPr/>
        </p:nvPicPr>
        <p:blipFill>
          <a:blip r:embed="rId3"/>
          <a:stretch>
            <a:fillRect/>
          </a:stretch>
        </p:blipFill>
        <p:spPr>
          <a:xfrm>
            <a:off x="1066409" y="1654631"/>
            <a:ext cx="10160000" cy="4089400"/>
          </a:xfrm>
          <a:prstGeom prst="rect">
            <a:avLst/>
          </a:prstGeom>
        </p:spPr>
      </p:pic>
    </p:spTree>
    <p:extLst>
      <p:ext uri="{BB962C8B-B14F-4D97-AF65-F5344CB8AC3E}">
        <p14:creationId xmlns:p14="http://schemas.microsoft.com/office/powerpoint/2010/main" val="2561930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40</a:t>
            </a:fld>
            <a:endParaRPr lang="en-US" dirty="0"/>
          </a:p>
        </p:txBody>
      </p:sp>
      <p:pic>
        <p:nvPicPr>
          <p:cNvPr id="6" name="Picture 5">
            <a:extLst>
              <a:ext uri="{FF2B5EF4-FFF2-40B4-BE49-F238E27FC236}">
                <a16:creationId xmlns:a16="http://schemas.microsoft.com/office/drawing/2014/main" id="{3DD9D4D6-492D-9146-8A51-5B1DB8EA9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272" y="1151969"/>
            <a:ext cx="7897756" cy="5296142"/>
          </a:xfrm>
          <a:prstGeom prst="rect">
            <a:avLst/>
          </a:prstGeom>
        </p:spPr>
      </p:pic>
    </p:spTree>
    <p:extLst>
      <p:ext uri="{BB962C8B-B14F-4D97-AF65-F5344CB8AC3E}">
        <p14:creationId xmlns:p14="http://schemas.microsoft.com/office/powerpoint/2010/main" val="236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41</a:t>
            </a:fld>
            <a:endParaRPr lang="en-US" dirty="0"/>
          </a:p>
        </p:txBody>
      </p:sp>
      <p:pic>
        <p:nvPicPr>
          <p:cNvPr id="6" name="Picture 5">
            <a:extLst>
              <a:ext uri="{FF2B5EF4-FFF2-40B4-BE49-F238E27FC236}">
                <a16:creationId xmlns:a16="http://schemas.microsoft.com/office/drawing/2014/main" id="{AC366CE3-69E8-A945-BA32-9A7B1695B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589" y="1123788"/>
            <a:ext cx="7889122" cy="5290552"/>
          </a:xfrm>
          <a:prstGeom prst="rect">
            <a:avLst/>
          </a:prstGeom>
        </p:spPr>
      </p:pic>
    </p:spTree>
    <p:extLst>
      <p:ext uri="{BB962C8B-B14F-4D97-AF65-F5344CB8AC3E}">
        <p14:creationId xmlns:p14="http://schemas.microsoft.com/office/powerpoint/2010/main" val="1596823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42</a:t>
            </a:fld>
            <a:endParaRPr lang="en-US" dirty="0"/>
          </a:p>
        </p:txBody>
      </p:sp>
      <p:pic>
        <p:nvPicPr>
          <p:cNvPr id="6" name="Picture 5">
            <a:extLst>
              <a:ext uri="{FF2B5EF4-FFF2-40B4-BE49-F238E27FC236}">
                <a16:creationId xmlns:a16="http://schemas.microsoft.com/office/drawing/2014/main" id="{1A57F19A-1007-CE46-9053-DA1CA5824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905" y="1119702"/>
            <a:ext cx="8040489" cy="5282765"/>
          </a:xfrm>
          <a:prstGeom prst="rect">
            <a:avLst/>
          </a:prstGeom>
        </p:spPr>
      </p:pic>
    </p:spTree>
    <p:extLst>
      <p:ext uri="{BB962C8B-B14F-4D97-AF65-F5344CB8AC3E}">
        <p14:creationId xmlns:p14="http://schemas.microsoft.com/office/powerpoint/2010/main" val="3128353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43</a:t>
            </a:fld>
            <a:endParaRPr lang="en-US" dirty="0"/>
          </a:p>
        </p:txBody>
      </p:sp>
      <p:pic>
        <p:nvPicPr>
          <p:cNvPr id="6" name="Picture 5">
            <a:extLst>
              <a:ext uri="{FF2B5EF4-FFF2-40B4-BE49-F238E27FC236}">
                <a16:creationId xmlns:a16="http://schemas.microsoft.com/office/drawing/2014/main" id="{400833FB-9A30-C74C-8656-587041AA6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465" y="1118701"/>
            <a:ext cx="8085401" cy="5329410"/>
          </a:xfrm>
          <a:prstGeom prst="rect">
            <a:avLst/>
          </a:prstGeom>
        </p:spPr>
      </p:pic>
    </p:spTree>
    <p:extLst>
      <p:ext uri="{BB962C8B-B14F-4D97-AF65-F5344CB8AC3E}">
        <p14:creationId xmlns:p14="http://schemas.microsoft.com/office/powerpoint/2010/main" val="4244037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44</a:t>
            </a:fld>
            <a:endParaRPr lang="en-US" dirty="0"/>
          </a:p>
        </p:txBody>
      </p:sp>
      <p:pic>
        <p:nvPicPr>
          <p:cNvPr id="6" name="Picture 5">
            <a:extLst>
              <a:ext uri="{FF2B5EF4-FFF2-40B4-BE49-F238E27FC236}">
                <a16:creationId xmlns:a16="http://schemas.microsoft.com/office/drawing/2014/main" id="{C3BE20A9-2DF1-DF49-9DC5-4F2245EB5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952" y="1149321"/>
            <a:ext cx="7574395" cy="5298790"/>
          </a:xfrm>
          <a:prstGeom prst="rect">
            <a:avLst/>
          </a:prstGeom>
        </p:spPr>
      </p:pic>
    </p:spTree>
    <p:extLst>
      <p:ext uri="{BB962C8B-B14F-4D97-AF65-F5344CB8AC3E}">
        <p14:creationId xmlns:p14="http://schemas.microsoft.com/office/powerpoint/2010/main" val="87737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45</a:t>
            </a:fld>
            <a:endParaRPr lang="en-US" dirty="0"/>
          </a:p>
        </p:txBody>
      </p:sp>
      <p:pic>
        <p:nvPicPr>
          <p:cNvPr id="6" name="Picture 5">
            <a:extLst>
              <a:ext uri="{FF2B5EF4-FFF2-40B4-BE49-F238E27FC236}">
                <a16:creationId xmlns:a16="http://schemas.microsoft.com/office/drawing/2014/main" id="{4CADD99E-C36C-E94E-ADDA-3BD54344C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67" y="1143914"/>
            <a:ext cx="8073878" cy="5304197"/>
          </a:xfrm>
          <a:prstGeom prst="rect">
            <a:avLst/>
          </a:prstGeom>
        </p:spPr>
      </p:pic>
    </p:spTree>
    <p:extLst>
      <p:ext uri="{BB962C8B-B14F-4D97-AF65-F5344CB8AC3E}">
        <p14:creationId xmlns:p14="http://schemas.microsoft.com/office/powerpoint/2010/main" val="410420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46</a:t>
            </a:fld>
            <a:endParaRPr lang="en-US" dirty="0"/>
          </a:p>
        </p:txBody>
      </p:sp>
      <p:pic>
        <p:nvPicPr>
          <p:cNvPr id="6" name="Picture 5">
            <a:extLst>
              <a:ext uri="{FF2B5EF4-FFF2-40B4-BE49-F238E27FC236}">
                <a16:creationId xmlns:a16="http://schemas.microsoft.com/office/drawing/2014/main" id="{F21FD093-CF92-0C4F-89C7-3FF87C149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083" y="1119868"/>
            <a:ext cx="8088134" cy="5328243"/>
          </a:xfrm>
          <a:prstGeom prst="rect">
            <a:avLst/>
          </a:prstGeom>
        </p:spPr>
      </p:pic>
    </p:spTree>
    <p:extLst>
      <p:ext uri="{BB962C8B-B14F-4D97-AF65-F5344CB8AC3E}">
        <p14:creationId xmlns:p14="http://schemas.microsoft.com/office/powerpoint/2010/main" val="1509800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25AB8-F176-1248-82A6-FD6CE0019380}"/>
              </a:ext>
            </a:extLst>
          </p:cNvPr>
          <p:cNvSpPr>
            <a:spLocks noGrp="1"/>
          </p:cNvSpPr>
          <p:nvPr>
            <p:ph type="title"/>
          </p:nvPr>
        </p:nvSpPr>
        <p:spPr/>
        <p:txBody>
          <a:bodyPr/>
          <a:lstStyle/>
          <a:p>
            <a:r>
              <a:rPr lang="en-US" dirty="0"/>
              <a:t>Linux Foundation - Core Infrastructure Initiative (CII)</a:t>
            </a:r>
          </a:p>
        </p:txBody>
      </p:sp>
      <p:sp>
        <p:nvSpPr>
          <p:cNvPr id="4" name="Footer Placeholder 3">
            <a:extLst>
              <a:ext uri="{FF2B5EF4-FFF2-40B4-BE49-F238E27FC236}">
                <a16:creationId xmlns:a16="http://schemas.microsoft.com/office/drawing/2014/main" id="{C957D5E5-AE1A-EF42-9793-342FA2BDCDB2}"/>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D37A09B-4E3F-E447-B9EB-2D49BE55240E}"/>
              </a:ext>
            </a:extLst>
          </p:cNvPr>
          <p:cNvSpPr>
            <a:spLocks noGrp="1"/>
          </p:cNvSpPr>
          <p:nvPr>
            <p:ph type="sldNum" sz="quarter" idx="16"/>
          </p:nvPr>
        </p:nvSpPr>
        <p:spPr/>
        <p:txBody>
          <a:bodyPr/>
          <a:lstStyle/>
          <a:p>
            <a:fld id="{901F1369-4AEB-4520-96C0-9F78886180C1}" type="slidenum">
              <a:rPr lang="en-US" smtClean="0"/>
              <a:pPr/>
              <a:t>47</a:t>
            </a:fld>
            <a:endParaRPr lang="en-US" dirty="0"/>
          </a:p>
        </p:txBody>
      </p:sp>
      <p:pic>
        <p:nvPicPr>
          <p:cNvPr id="6" name="Picture 5">
            <a:extLst>
              <a:ext uri="{FF2B5EF4-FFF2-40B4-BE49-F238E27FC236}">
                <a16:creationId xmlns:a16="http://schemas.microsoft.com/office/drawing/2014/main" id="{4FAB2603-5D60-9F45-81C6-2D79C5901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12" y="1128766"/>
            <a:ext cx="7479322" cy="5319345"/>
          </a:xfrm>
          <a:prstGeom prst="rect">
            <a:avLst/>
          </a:prstGeom>
        </p:spPr>
      </p:pic>
    </p:spTree>
    <p:extLst>
      <p:ext uri="{BB962C8B-B14F-4D97-AF65-F5344CB8AC3E}">
        <p14:creationId xmlns:p14="http://schemas.microsoft.com/office/powerpoint/2010/main" val="2748136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ADF526-7D41-DD4E-8195-5182AA65E788}"/>
              </a:ext>
            </a:extLst>
          </p:cNvPr>
          <p:cNvSpPr>
            <a:spLocks noGrp="1"/>
          </p:cNvSpPr>
          <p:nvPr>
            <p:ph type="body" sz="quarter" idx="23"/>
          </p:nvPr>
        </p:nvSpPr>
        <p:spPr/>
        <p:txBody>
          <a:bodyPr/>
          <a:lstStyle/>
          <a:p>
            <a:r>
              <a:rPr lang="en-US" dirty="0"/>
              <a:t>The persistence of legacy software in Open Source. </a:t>
            </a:r>
          </a:p>
          <a:p>
            <a:r>
              <a:rPr lang="en-US" dirty="0" err="1"/>
              <a:t>ie</a:t>
            </a:r>
            <a:r>
              <a:rPr lang="en-US" dirty="0"/>
              <a:t>: “</a:t>
            </a:r>
            <a:r>
              <a:rPr lang="en-US" dirty="0" err="1"/>
              <a:t>yargs</a:t>
            </a:r>
            <a:r>
              <a:rPr lang="en-US" dirty="0"/>
              <a:t>” vs “</a:t>
            </a:r>
            <a:r>
              <a:rPr lang="en-US" dirty="0" err="1"/>
              <a:t>minimist</a:t>
            </a:r>
            <a:r>
              <a:rPr lang="en-US" dirty="0"/>
              <a:t>”</a:t>
            </a:r>
          </a:p>
        </p:txBody>
      </p:sp>
      <p:sp>
        <p:nvSpPr>
          <p:cNvPr id="4" name="Text Placeholder 3">
            <a:extLst>
              <a:ext uri="{FF2B5EF4-FFF2-40B4-BE49-F238E27FC236}">
                <a16:creationId xmlns:a16="http://schemas.microsoft.com/office/drawing/2014/main" id="{D26D2D35-A624-874E-B467-C9B4E0F63D6E}"/>
              </a:ext>
            </a:extLst>
          </p:cNvPr>
          <p:cNvSpPr>
            <a:spLocks noGrp="1"/>
          </p:cNvSpPr>
          <p:nvPr>
            <p:ph type="body" sz="quarter" idx="22"/>
          </p:nvPr>
        </p:nvSpPr>
        <p:spPr/>
        <p:txBody>
          <a:bodyPr/>
          <a:lstStyle/>
          <a:p>
            <a:r>
              <a:rPr lang="en-US" dirty="0"/>
              <a:t>7/10 of most used software packages are hosted under individual developer accounts.</a:t>
            </a:r>
          </a:p>
        </p:txBody>
      </p:sp>
      <p:sp>
        <p:nvSpPr>
          <p:cNvPr id="5" name="Text Placeholder 4">
            <a:extLst>
              <a:ext uri="{FF2B5EF4-FFF2-40B4-BE49-F238E27FC236}">
                <a16:creationId xmlns:a16="http://schemas.microsoft.com/office/drawing/2014/main" id="{5D319CB6-82C8-C844-8C2B-6DED05FEAE12}"/>
              </a:ext>
            </a:extLst>
          </p:cNvPr>
          <p:cNvSpPr>
            <a:spLocks noGrp="1"/>
          </p:cNvSpPr>
          <p:nvPr>
            <p:ph type="body" sz="quarter" idx="20"/>
          </p:nvPr>
        </p:nvSpPr>
        <p:spPr/>
        <p:txBody>
          <a:bodyPr/>
          <a:lstStyle/>
          <a:p>
            <a:r>
              <a:rPr lang="en-US" dirty="0"/>
              <a:t>The need for standardized naming schema for software components, for software supply chain transparency and security efforts.</a:t>
            </a:r>
          </a:p>
        </p:txBody>
      </p:sp>
      <p:sp>
        <p:nvSpPr>
          <p:cNvPr id="6" name="Text Placeholder 5">
            <a:extLst>
              <a:ext uri="{FF2B5EF4-FFF2-40B4-BE49-F238E27FC236}">
                <a16:creationId xmlns:a16="http://schemas.microsoft.com/office/drawing/2014/main" id="{4C2C3543-100B-A14C-8503-8DFB4AE96741}"/>
              </a:ext>
            </a:extLst>
          </p:cNvPr>
          <p:cNvSpPr>
            <a:spLocks noGrp="1"/>
          </p:cNvSpPr>
          <p:nvPr>
            <p:ph type="body" sz="quarter" idx="19"/>
          </p:nvPr>
        </p:nvSpPr>
        <p:spPr/>
        <p:txBody>
          <a:bodyPr/>
          <a:lstStyle/>
          <a:p>
            <a:r>
              <a:rPr lang="en-US" dirty="0"/>
              <a:t>2017 GitHub data found that some of the most active FOSS developers contributed to projects under their </a:t>
            </a:r>
            <a:r>
              <a:rPr lang="en-US" b="1" dirty="0"/>
              <a:t>Microsoft, Google, IBM, or Intel</a:t>
            </a:r>
            <a:r>
              <a:rPr lang="en-US" dirty="0"/>
              <a:t> employee email addresses.</a:t>
            </a:r>
          </a:p>
        </p:txBody>
      </p:sp>
      <p:sp>
        <p:nvSpPr>
          <p:cNvPr id="7" name="Text Placeholder 6">
            <a:extLst>
              <a:ext uri="{FF2B5EF4-FFF2-40B4-BE49-F238E27FC236}">
                <a16:creationId xmlns:a16="http://schemas.microsoft.com/office/drawing/2014/main" id="{FAF2CAE8-64BE-4347-8BB8-D210B0C1FE20}"/>
              </a:ext>
            </a:extLst>
          </p:cNvPr>
          <p:cNvSpPr>
            <a:spLocks noGrp="1"/>
          </p:cNvSpPr>
          <p:nvPr>
            <p:ph type="body" sz="quarter" idx="18"/>
          </p:nvPr>
        </p:nvSpPr>
        <p:spPr/>
        <p:txBody>
          <a:bodyPr/>
          <a:lstStyle/>
          <a:p>
            <a:pPr>
              <a:buNone/>
            </a:pPr>
            <a:r>
              <a:rPr lang="en-US" dirty="0"/>
              <a:t>High correlation b/w being employed and being a top contributor.</a:t>
            </a:r>
          </a:p>
        </p:txBody>
      </p:sp>
      <p:sp>
        <p:nvSpPr>
          <p:cNvPr id="8" name="Text Placeholder 7">
            <a:extLst>
              <a:ext uri="{FF2B5EF4-FFF2-40B4-BE49-F238E27FC236}">
                <a16:creationId xmlns:a16="http://schemas.microsoft.com/office/drawing/2014/main" id="{71AC40B5-7856-9D4A-96A8-069A82F0C552}"/>
              </a:ext>
            </a:extLst>
          </p:cNvPr>
          <p:cNvSpPr>
            <a:spLocks noGrp="1"/>
          </p:cNvSpPr>
          <p:nvPr>
            <p:ph type="body" sz="quarter" idx="13"/>
          </p:nvPr>
        </p:nvSpPr>
        <p:spPr/>
        <p:txBody>
          <a:bodyPr/>
          <a:lstStyle/>
          <a:p>
            <a:r>
              <a:rPr lang="en-US" dirty="0"/>
              <a:t>Preliminary Findings</a:t>
            </a:r>
          </a:p>
        </p:txBody>
      </p:sp>
      <p:sp>
        <p:nvSpPr>
          <p:cNvPr id="9" name="Title 8">
            <a:extLst>
              <a:ext uri="{FF2B5EF4-FFF2-40B4-BE49-F238E27FC236}">
                <a16:creationId xmlns:a16="http://schemas.microsoft.com/office/drawing/2014/main" id="{86E29FED-3C3B-A74F-8E06-240DA9D4FF88}"/>
              </a:ext>
            </a:extLst>
          </p:cNvPr>
          <p:cNvSpPr>
            <a:spLocks noGrp="1"/>
          </p:cNvSpPr>
          <p:nvPr>
            <p:ph type="title"/>
          </p:nvPr>
        </p:nvSpPr>
        <p:spPr/>
        <p:txBody>
          <a:bodyPr/>
          <a:lstStyle/>
          <a:p>
            <a:r>
              <a:rPr lang="en-US" dirty="0"/>
              <a:t>Linux Foundation - Core Infrastructure Initiative (CII)</a:t>
            </a:r>
          </a:p>
        </p:txBody>
      </p:sp>
      <p:sp>
        <p:nvSpPr>
          <p:cNvPr id="10" name="Footer Placeholder 9">
            <a:extLst>
              <a:ext uri="{FF2B5EF4-FFF2-40B4-BE49-F238E27FC236}">
                <a16:creationId xmlns:a16="http://schemas.microsoft.com/office/drawing/2014/main" id="{C4794E84-A940-CB46-9A99-AF8CA054CCDA}"/>
              </a:ext>
            </a:extLst>
          </p:cNvPr>
          <p:cNvSpPr>
            <a:spLocks noGrp="1"/>
          </p:cNvSpPr>
          <p:nvPr>
            <p:ph type="ftr" sz="quarter" idx="25"/>
          </p:nvPr>
        </p:nvSpPr>
        <p:spPr/>
        <p:txBody>
          <a:bodyPr/>
          <a:lstStyle/>
          <a:p>
            <a:pPr algn="r"/>
            <a:r>
              <a:rPr lang="en-US" dirty="0"/>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0D049032-42E9-B046-BA30-D46D1C90D6A7}"/>
              </a:ext>
            </a:extLst>
          </p:cNvPr>
          <p:cNvSpPr>
            <a:spLocks noGrp="1"/>
          </p:cNvSpPr>
          <p:nvPr>
            <p:ph type="sldNum" sz="quarter" idx="26"/>
          </p:nvPr>
        </p:nvSpPr>
        <p:spPr/>
        <p:txBody>
          <a:bodyPr/>
          <a:lstStyle/>
          <a:p>
            <a:fld id="{901F1369-4AEB-4520-96C0-9F78886180C1}" type="slidenum">
              <a:rPr lang="en-US" smtClean="0"/>
              <a:pPr/>
              <a:t>48</a:t>
            </a:fld>
            <a:endParaRPr lang="en-US" dirty="0"/>
          </a:p>
        </p:txBody>
      </p:sp>
      <p:pic>
        <p:nvPicPr>
          <p:cNvPr id="22" name="Picture 21">
            <a:extLst>
              <a:ext uri="{FF2B5EF4-FFF2-40B4-BE49-F238E27FC236}">
                <a16:creationId xmlns:a16="http://schemas.microsoft.com/office/drawing/2014/main" id="{B261B62B-70D9-374C-8248-DAA481B0AEBE}"/>
              </a:ext>
            </a:extLst>
          </p:cNvPr>
          <p:cNvPicPr>
            <a:picLocks noChangeAspect="1"/>
          </p:cNvPicPr>
          <p:nvPr/>
        </p:nvPicPr>
        <p:blipFill>
          <a:blip r:embed="rId3"/>
          <a:stretch>
            <a:fillRect/>
          </a:stretch>
        </p:blipFill>
        <p:spPr>
          <a:xfrm>
            <a:off x="8085917" y="3039345"/>
            <a:ext cx="3449239" cy="1721396"/>
          </a:xfrm>
          <a:prstGeom prst="rect">
            <a:avLst/>
          </a:prstGeom>
        </p:spPr>
      </p:pic>
    </p:spTree>
    <p:extLst>
      <p:ext uri="{BB962C8B-B14F-4D97-AF65-F5344CB8AC3E}">
        <p14:creationId xmlns:p14="http://schemas.microsoft.com/office/powerpoint/2010/main" val="3972198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ADF526-7D41-DD4E-8195-5182AA65E788}"/>
              </a:ext>
            </a:extLst>
          </p:cNvPr>
          <p:cNvSpPr>
            <a:spLocks noGrp="1"/>
          </p:cNvSpPr>
          <p:nvPr>
            <p:ph type="body" sz="quarter" idx="23"/>
          </p:nvPr>
        </p:nvSpPr>
        <p:spPr/>
        <p:txBody>
          <a:bodyPr anchor="ctr"/>
          <a:lstStyle/>
          <a:p>
            <a:r>
              <a:rPr lang="en-US" dirty="0"/>
              <a:t>Support HTTPS on the project sites.</a:t>
            </a:r>
          </a:p>
        </p:txBody>
      </p:sp>
      <p:sp>
        <p:nvSpPr>
          <p:cNvPr id="4" name="Text Placeholder 3">
            <a:extLst>
              <a:ext uri="{FF2B5EF4-FFF2-40B4-BE49-F238E27FC236}">
                <a16:creationId xmlns:a16="http://schemas.microsoft.com/office/drawing/2014/main" id="{D26D2D35-A624-874E-B467-C9B4E0F63D6E}"/>
              </a:ext>
            </a:extLst>
          </p:cNvPr>
          <p:cNvSpPr>
            <a:spLocks noGrp="1"/>
          </p:cNvSpPr>
          <p:nvPr>
            <p:ph type="body" sz="quarter" idx="22"/>
          </p:nvPr>
        </p:nvSpPr>
        <p:spPr/>
        <p:txBody>
          <a:bodyPr anchor="ctr"/>
          <a:lstStyle/>
          <a:p>
            <a:r>
              <a:rPr lang="en-US" dirty="0"/>
              <a:t>Have an automated test suite that covers most of the code/functionality, and officially require new tests for new code.</a:t>
            </a:r>
          </a:p>
        </p:txBody>
      </p:sp>
      <p:sp>
        <p:nvSpPr>
          <p:cNvPr id="5" name="Text Placeholder 4">
            <a:extLst>
              <a:ext uri="{FF2B5EF4-FFF2-40B4-BE49-F238E27FC236}">
                <a16:creationId xmlns:a16="http://schemas.microsoft.com/office/drawing/2014/main" id="{5D319CB6-82C8-C844-8C2B-6DED05FEAE12}"/>
              </a:ext>
            </a:extLst>
          </p:cNvPr>
          <p:cNvSpPr>
            <a:spLocks noGrp="1"/>
          </p:cNvSpPr>
          <p:nvPr>
            <p:ph type="body" sz="quarter" idx="20"/>
          </p:nvPr>
        </p:nvSpPr>
        <p:spPr/>
        <p:txBody>
          <a:bodyPr anchor="ctr"/>
          <a:lstStyle/>
          <a:p>
            <a:r>
              <a:rPr lang="en-US" dirty="0"/>
              <a:t>Respond to bug reports within 14 days, and fix vulnerabilities.</a:t>
            </a:r>
          </a:p>
        </p:txBody>
      </p:sp>
      <p:sp>
        <p:nvSpPr>
          <p:cNvPr id="6" name="Text Placeholder 5">
            <a:extLst>
              <a:ext uri="{FF2B5EF4-FFF2-40B4-BE49-F238E27FC236}">
                <a16:creationId xmlns:a16="http://schemas.microsoft.com/office/drawing/2014/main" id="{4C2C3543-100B-A14C-8503-8DFB4AE96741}"/>
              </a:ext>
            </a:extLst>
          </p:cNvPr>
          <p:cNvSpPr>
            <a:spLocks noGrp="1"/>
          </p:cNvSpPr>
          <p:nvPr>
            <p:ph type="body" sz="quarter" idx="19"/>
          </p:nvPr>
        </p:nvSpPr>
        <p:spPr/>
        <p:txBody>
          <a:bodyPr anchor="ctr"/>
          <a:lstStyle/>
          <a:p>
            <a:r>
              <a:rPr lang="en-US" dirty="0"/>
              <a:t>Have a distributed public version control system, including changes between releases.</a:t>
            </a:r>
          </a:p>
        </p:txBody>
      </p:sp>
      <p:sp>
        <p:nvSpPr>
          <p:cNvPr id="7" name="Text Placeholder 6">
            <a:extLst>
              <a:ext uri="{FF2B5EF4-FFF2-40B4-BE49-F238E27FC236}">
                <a16:creationId xmlns:a16="http://schemas.microsoft.com/office/drawing/2014/main" id="{FAF2CAE8-64BE-4347-8BB8-D210B0C1FE20}"/>
              </a:ext>
            </a:extLst>
          </p:cNvPr>
          <p:cNvSpPr>
            <a:spLocks noGrp="1"/>
          </p:cNvSpPr>
          <p:nvPr>
            <p:ph type="body" sz="quarter" idx="18"/>
          </p:nvPr>
        </p:nvSpPr>
        <p:spPr/>
        <p:txBody>
          <a:bodyPr anchor="ctr"/>
          <a:lstStyle/>
          <a:p>
            <a:r>
              <a:rPr lang="en-US" dirty="0"/>
              <a:t>Document how to install and run (securely), and any API.</a:t>
            </a:r>
          </a:p>
        </p:txBody>
      </p:sp>
      <p:sp>
        <p:nvSpPr>
          <p:cNvPr id="8" name="Text Placeholder 7">
            <a:extLst>
              <a:ext uri="{FF2B5EF4-FFF2-40B4-BE49-F238E27FC236}">
                <a16:creationId xmlns:a16="http://schemas.microsoft.com/office/drawing/2014/main" id="{71AC40B5-7856-9D4A-96A8-069A82F0C552}"/>
              </a:ext>
            </a:extLst>
          </p:cNvPr>
          <p:cNvSpPr>
            <a:spLocks noGrp="1"/>
          </p:cNvSpPr>
          <p:nvPr>
            <p:ph type="body" sz="quarter" idx="13"/>
          </p:nvPr>
        </p:nvSpPr>
        <p:spPr/>
        <p:txBody>
          <a:bodyPr/>
          <a:lstStyle/>
          <a:p>
            <a:r>
              <a:rPr lang="en-US" dirty="0"/>
              <a:t>Best Practices Badge Program</a:t>
            </a:r>
          </a:p>
        </p:txBody>
      </p:sp>
      <p:sp>
        <p:nvSpPr>
          <p:cNvPr id="9" name="Title 8">
            <a:extLst>
              <a:ext uri="{FF2B5EF4-FFF2-40B4-BE49-F238E27FC236}">
                <a16:creationId xmlns:a16="http://schemas.microsoft.com/office/drawing/2014/main" id="{86E29FED-3C3B-A74F-8E06-240DA9D4FF88}"/>
              </a:ext>
            </a:extLst>
          </p:cNvPr>
          <p:cNvSpPr>
            <a:spLocks noGrp="1"/>
          </p:cNvSpPr>
          <p:nvPr>
            <p:ph type="title"/>
          </p:nvPr>
        </p:nvSpPr>
        <p:spPr/>
        <p:txBody>
          <a:bodyPr/>
          <a:lstStyle/>
          <a:p>
            <a:r>
              <a:rPr lang="en-US" dirty="0"/>
              <a:t>Linux Foundation - Core Infrastructure Initiative (CII)</a:t>
            </a:r>
          </a:p>
        </p:txBody>
      </p:sp>
      <p:sp>
        <p:nvSpPr>
          <p:cNvPr id="10" name="Footer Placeholder 9">
            <a:extLst>
              <a:ext uri="{FF2B5EF4-FFF2-40B4-BE49-F238E27FC236}">
                <a16:creationId xmlns:a16="http://schemas.microsoft.com/office/drawing/2014/main" id="{C4794E84-A940-CB46-9A99-AF8CA054CCDA}"/>
              </a:ext>
            </a:extLst>
          </p:cNvPr>
          <p:cNvSpPr>
            <a:spLocks noGrp="1"/>
          </p:cNvSpPr>
          <p:nvPr>
            <p:ph type="ftr" sz="quarter" idx="25"/>
          </p:nvPr>
        </p:nvSpPr>
        <p:spPr/>
        <p:txBody>
          <a:bodyPr/>
          <a:lstStyle/>
          <a:p>
            <a:pPr algn="r"/>
            <a:r>
              <a:rPr lang="en-US" dirty="0"/>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0D049032-42E9-B046-BA30-D46D1C90D6A7}"/>
              </a:ext>
            </a:extLst>
          </p:cNvPr>
          <p:cNvSpPr>
            <a:spLocks noGrp="1"/>
          </p:cNvSpPr>
          <p:nvPr>
            <p:ph type="sldNum" sz="quarter" idx="26"/>
          </p:nvPr>
        </p:nvSpPr>
        <p:spPr/>
        <p:txBody>
          <a:bodyPr/>
          <a:lstStyle/>
          <a:p>
            <a:fld id="{901F1369-4AEB-4520-96C0-9F78886180C1}" type="slidenum">
              <a:rPr lang="en-US" smtClean="0"/>
              <a:pPr/>
              <a:t>49</a:t>
            </a:fld>
            <a:endParaRPr lang="en-US" dirty="0"/>
          </a:p>
        </p:txBody>
      </p:sp>
      <p:pic>
        <p:nvPicPr>
          <p:cNvPr id="12" name="Picture 11">
            <a:extLst>
              <a:ext uri="{FF2B5EF4-FFF2-40B4-BE49-F238E27FC236}">
                <a16:creationId xmlns:a16="http://schemas.microsoft.com/office/drawing/2014/main" id="{BAFB8BF8-5519-E847-AFE3-E3F8FFE24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2271483"/>
            <a:ext cx="3454400" cy="3251200"/>
          </a:xfrm>
          <a:prstGeom prst="rect">
            <a:avLst/>
          </a:prstGeom>
        </p:spPr>
      </p:pic>
    </p:spTree>
    <p:extLst>
      <p:ext uri="{BB962C8B-B14F-4D97-AF65-F5344CB8AC3E}">
        <p14:creationId xmlns:p14="http://schemas.microsoft.com/office/powerpoint/2010/main" val="238537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EF8533-22F7-ED4C-B164-E49FDAE37F72}"/>
              </a:ext>
            </a:extLst>
          </p:cNvPr>
          <p:cNvSpPr>
            <a:spLocks noGrp="1"/>
          </p:cNvSpPr>
          <p:nvPr>
            <p:ph type="body" sz="quarter" idx="18"/>
          </p:nvPr>
        </p:nvSpPr>
        <p:spPr/>
        <p:txBody>
          <a:bodyPr/>
          <a:lstStyle/>
          <a:p>
            <a:r>
              <a:rPr lang="en-US" sz="2000" dirty="0"/>
              <a:t>Today’s development ecosystem is very complicated because of the </a:t>
            </a:r>
            <a:r>
              <a:rPr lang="en-US" sz="2000" b="1" dirty="0"/>
              <a:t>amount of components </a:t>
            </a:r>
            <a:r>
              <a:rPr lang="en-US" sz="2000" dirty="0"/>
              <a:t>out there.</a:t>
            </a:r>
          </a:p>
        </p:txBody>
      </p:sp>
      <p:sp>
        <p:nvSpPr>
          <p:cNvPr id="4" name="Text Placeholder 3">
            <a:extLst>
              <a:ext uri="{FF2B5EF4-FFF2-40B4-BE49-F238E27FC236}">
                <a16:creationId xmlns:a16="http://schemas.microsoft.com/office/drawing/2014/main" id="{65B945B3-250F-D74E-B7A9-51AC1EFF957C}"/>
              </a:ext>
            </a:extLst>
          </p:cNvPr>
          <p:cNvSpPr>
            <a:spLocks noGrp="1"/>
          </p:cNvSpPr>
          <p:nvPr>
            <p:ph type="body" sz="quarter" idx="19"/>
          </p:nvPr>
        </p:nvSpPr>
        <p:spPr/>
        <p:txBody>
          <a:bodyPr/>
          <a:lstStyle/>
          <a:p>
            <a:r>
              <a:rPr lang="en-US" sz="2000" dirty="0"/>
              <a:t>Most if not all components have </a:t>
            </a:r>
            <a:r>
              <a:rPr lang="en-US" sz="2000" b="1" dirty="0"/>
              <a:t>transitive dependencies</a:t>
            </a:r>
            <a:r>
              <a:rPr lang="en-US" sz="2000" dirty="0"/>
              <a:t>.</a:t>
            </a:r>
          </a:p>
        </p:txBody>
      </p:sp>
      <p:sp>
        <p:nvSpPr>
          <p:cNvPr id="5" name="Text Placeholder 4">
            <a:extLst>
              <a:ext uri="{FF2B5EF4-FFF2-40B4-BE49-F238E27FC236}">
                <a16:creationId xmlns:a16="http://schemas.microsoft.com/office/drawing/2014/main" id="{09AA8548-1304-AB4C-B333-EACB6953B610}"/>
              </a:ext>
            </a:extLst>
          </p:cNvPr>
          <p:cNvSpPr>
            <a:spLocks noGrp="1"/>
          </p:cNvSpPr>
          <p:nvPr>
            <p:ph type="body" sz="quarter" idx="20"/>
          </p:nvPr>
        </p:nvSpPr>
        <p:spPr/>
        <p:txBody>
          <a:bodyPr/>
          <a:lstStyle/>
          <a:p>
            <a:r>
              <a:rPr lang="en-US" sz="2000" dirty="0"/>
              <a:t>Number of OSS projects coming to market every day is </a:t>
            </a:r>
            <a:r>
              <a:rPr lang="en-US" sz="2000" b="1" dirty="0"/>
              <a:t>sharply increasing</a:t>
            </a:r>
            <a:r>
              <a:rPr lang="en-US" sz="2000" dirty="0"/>
              <a:t> each year.</a:t>
            </a:r>
          </a:p>
        </p:txBody>
      </p:sp>
      <p:sp>
        <p:nvSpPr>
          <p:cNvPr id="6" name="Text Placeholder 5">
            <a:extLst>
              <a:ext uri="{FF2B5EF4-FFF2-40B4-BE49-F238E27FC236}">
                <a16:creationId xmlns:a16="http://schemas.microsoft.com/office/drawing/2014/main" id="{48FC2F55-B49E-3F42-88B6-9933FB27AB47}"/>
              </a:ext>
            </a:extLst>
          </p:cNvPr>
          <p:cNvSpPr>
            <a:spLocks noGrp="1"/>
          </p:cNvSpPr>
          <p:nvPr>
            <p:ph type="body" sz="quarter" idx="13"/>
          </p:nvPr>
        </p:nvSpPr>
        <p:spPr/>
        <p:txBody>
          <a:bodyPr/>
          <a:lstStyle/>
          <a:p>
            <a:r>
              <a:rPr lang="en-US" dirty="0"/>
              <a:t>Economics of FOSS</a:t>
            </a:r>
          </a:p>
        </p:txBody>
      </p:sp>
      <p:sp>
        <p:nvSpPr>
          <p:cNvPr id="7" name="Title 6">
            <a:extLst>
              <a:ext uri="{FF2B5EF4-FFF2-40B4-BE49-F238E27FC236}">
                <a16:creationId xmlns:a16="http://schemas.microsoft.com/office/drawing/2014/main" id="{6819A2CE-5A92-534A-9006-CBC74737052F}"/>
              </a:ext>
            </a:extLst>
          </p:cNvPr>
          <p:cNvSpPr>
            <a:spLocks noGrp="1"/>
          </p:cNvSpPr>
          <p:nvPr>
            <p:ph type="title"/>
          </p:nvPr>
        </p:nvSpPr>
        <p:spPr/>
        <p:txBody>
          <a:bodyPr/>
          <a:lstStyle/>
          <a:p>
            <a:r>
              <a:rPr lang="en-US" dirty="0"/>
              <a:t>Global Supply &amp; Demand for FOSS</a:t>
            </a:r>
          </a:p>
        </p:txBody>
      </p:sp>
      <p:sp>
        <p:nvSpPr>
          <p:cNvPr id="8" name="Footer Placeholder 7">
            <a:extLst>
              <a:ext uri="{FF2B5EF4-FFF2-40B4-BE49-F238E27FC236}">
                <a16:creationId xmlns:a16="http://schemas.microsoft.com/office/drawing/2014/main" id="{E17BC0F5-5540-D346-BDDD-F07CDC013D3E}"/>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9F617F00-6B46-0242-8AED-A57366BB71BD}"/>
              </a:ext>
            </a:extLst>
          </p:cNvPr>
          <p:cNvSpPr>
            <a:spLocks noGrp="1"/>
          </p:cNvSpPr>
          <p:nvPr>
            <p:ph type="sldNum" sz="quarter" idx="24"/>
          </p:nvPr>
        </p:nvSpPr>
        <p:spPr/>
        <p:txBody>
          <a:bodyPr/>
          <a:lstStyle/>
          <a:p>
            <a:fld id="{901F1369-4AEB-4520-96C0-9F78886180C1}" type="slidenum">
              <a:rPr lang="en-US" smtClean="0"/>
              <a:pPr/>
              <a:t>5</a:t>
            </a:fld>
            <a:endParaRPr lang="en-US" dirty="0"/>
          </a:p>
        </p:txBody>
      </p:sp>
      <p:pic>
        <p:nvPicPr>
          <p:cNvPr id="11" name="Picture 10">
            <a:extLst>
              <a:ext uri="{FF2B5EF4-FFF2-40B4-BE49-F238E27FC236}">
                <a16:creationId xmlns:a16="http://schemas.microsoft.com/office/drawing/2014/main" id="{AE45F89A-A78F-1641-9345-E93DFC479C0A}"/>
              </a:ext>
            </a:extLst>
          </p:cNvPr>
          <p:cNvPicPr>
            <a:picLocks noChangeAspect="1"/>
          </p:cNvPicPr>
          <p:nvPr/>
        </p:nvPicPr>
        <p:blipFill>
          <a:blip r:embed="rId3"/>
          <a:stretch>
            <a:fillRect/>
          </a:stretch>
        </p:blipFill>
        <p:spPr>
          <a:xfrm>
            <a:off x="8008886" y="1118282"/>
            <a:ext cx="3796018" cy="5296058"/>
          </a:xfrm>
          <a:prstGeom prst="rect">
            <a:avLst/>
          </a:prstGeom>
        </p:spPr>
      </p:pic>
    </p:spTree>
    <p:extLst>
      <p:ext uri="{BB962C8B-B14F-4D97-AF65-F5344CB8AC3E}">
        <p14:creationId xmlns:p14="http://schemas.microsoft.com/office/powerpoint/2010/main" val="3128843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FE65A8-0856-6944-BC27-769F6DA3B4CE}"/>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A141A8D7-AA80-C34B-B4FB-E7765715B87B}"/>
              </a:ext>
            </a:extLst>
          </p:cNvPr>
          <p:cNvSpPr>
            <a:spLocks noGrp="1"/>
          </p:cNvSpPr>
          <p:nvPr>
            <p:ph type="sldNum" sz="quarter" idx="12"/>
          </p:nvPr>
        </p:nvSpPr>
        <p:spPr/>
        <p:txBody>
          <a:bodyPr/>
          <a:lstStyle/>
          <a:p>
            <a:fld id="{901F1369-4AEB-4520-96C0-9F78886180C1}" type="slidenum">
              <a:rPr lang="en-US" smtClean="0"/>
              <a:pPr/>
              <a:t>50</a:t>
            </a:fld>
            <a:endParaRPr lang="en-US" dirty="0"/>
          </a:p>
        </p:txBody>
      </p:sp>
      <p:pic>
        <p:nvPicPr>
          <p:cNvPr id="5" name="Picture 4">
            <a:extLst>
              <a:ext uri="{FF2B5EF4-FFF2-40B4-BE49-F238E27FC236}">
                <a16:creationId xmlns:a16="http://schemas.microsoft.com/office/drawing/2014/main" id="{4D2AEE3C-8AFF-4C4B-A503-0C1105856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354" y="1185"/>
            <a:ext cx="7194844" cy="6446926"/>
          </a:xfrm>
          <a:prstGeom prst="rect">
            <a:avLst/>
          </a:prstGeom>
        </p:spPr>
      </p:pic>
    </p:spTree>
    <p:extLst>
      <p:ext uri="{BB962C8B-B14F-4D97-AF65-F5344CB8AC3E}">
        <p14:creationId xmlns:p14="http://schemas.microsoft.com/office/powerpoint/2010/main" val="3916082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B8B4A5-FF63-E548-8FAC-2A5437989219}"/>
              </a:ext>
            </a:extLst>
          </p:cNvPr>
          <p:cNvSpPr>
            <a:spLocks noGrp="1"/>
          </p:cNvSpPr>
          <p:nvPr>
            <p:ph type="body" sz="quarter" idx="21"/>
          </p:nvPr>
        </p:nvSpPr>
        <p:spPr/>
        <p:txBody>
          <a:bodyPr/>
          <a:lstStyle/>
          <a:p>
            <a:r>
              <a:rPr lang="en-US" dirty="0"/>
              <a:t>Security Build Certificate</a:t>
            </a:r>
          </a:p>
          <a:p>
            <a:endParaRPr lang="en-US" dirty="0"/>
          </a:p>
          <a:p>
            <a:r>
              <a:rPr lang="en-US" dirty="0"/>
              <a:t>Lack of good Open Source</a:t>
            </a:r>
          </a:p>
          <a:p>
            <a:r>
              <a:rPr lang="en-US" dirty="0"/>
              <a:t>Security Testing Tools</a:t>
            </a:r>
          </a:p>
          <a:p>
            <a:endParaRPr lang="en-US" dirty="0"/>
          </a:p>
          <a:p>
            <a:r>
              <a:rPr lang="en-US" dirty="0"/>
              <a:t>Open Source Package Distribution is a Risk to the Internet</a:t>
            </a:r>
          </a:p>
          <a:p>
            <a:endParaRPr lang="en-US" dirty="0"/>
          </a:p>
          <a:p>
            <a:r>
              <a:rPr lang="en-US" dirty="0"/>
              <a:t>Vulnerability Disclosure is Broken</a:t>
            </a:r>
          </a:p>
        </p:txBody>
      </p:sp>
      <p:sp>
        <p:nvSpPr>
          <p:cNvPr id="3" name="Text Placeholder 2">
            <a:extLst>
              <a:ext uri="{FF2B5EF4-FFF2-40B4-BE49-F238E27FC236}">
                <a16:creationId xmlns:a16="http://schemas.microsoft.com/office/drawing/2014/main" id="{9D2E47EB-D795-4642-A9FD-020391AAA22A}"/>
              </a:ext>
            </a:extLst>
          </p:cNvPr>
          <p:cNvSpPr>
            <a:spLocks noGrp="1"/>
          </p:cNvSpPr>
          <p:nvPr>
            <p:ph type="body" sz="quarter" idx="16"/>
          </p:nvPr>
        </p:nvSpPr>
        <p:spPr/>
        <p:txBody>
          <a:bodyPr/>
          <a:lstStyle/>
          <a:p>
            <a:r>
              <a:rPr lang="en-US" dirty="0"/>
              <a:t>Other Security Issues</a:t>
            </a:r>
          </a:p>
        </p:txBody>
      </p:sp>
      <p:sp>
        <p:nvSpPr>
          <p:cNvPr id="4" name="Text Placeholder 3">
            <a:extLst>
              <a:ext uri="{FF2B5EF4-FFF2-40B4-BE49-F238E27FC236}">
                <a16:creationId xmlns:a16="http://schemas.microsoft.com/office/drawing/2014/main" id="{26A5C87C-C8AA-8B4E-B4F9-E34C633FD37A}"/>
              </a:ext>
            </a:extLst>
          </p:cNvPr>
          <p:cNvSpPr>
            <a:spLocks noGrp="1"/>
          </p:cNvSpPr>
          <p:nvPr>
            <p:ph type="body" sz="quarter" idx="20"/>
          </p:nvPr>
        </p:nvSpPr>
        <p:spPr/>
        <p:txBody>
          <a:bodyPr/>
          <a:lstStyle/>
          <a:p>
            <a:r>
              <a:rPr lang="en-US" dirty="0"/>
              <a:t>Based on Cloud Security Alliance or CSA STAR program models.</a:t>
            </a:r>
          </a:p>
        </p:txBody>
      </p:sp>
      <p:sp>
        <p:nvSpPr>
          <p:cNvPr id="5" name="Text Placeholder 4">
            <a:extLst>
              <a:ext uri="{FF2B5EF4-FFF2-40B4-BE49-F238E27FC236}">
                <a16:creationId xmlns:a16="http://schemas.microsoft.com/office/drawing/2014/main" id="{E4470C1C-41BB-4246-8DF7-A5134AB6B076}"/>
              </a:ext>
            </a:extLst>
          </p:cNvPr>
          <p:cNvSpPr>
            <a:spLocks noGrp="1"/>
          </p:cNvSpPr>
          <p:nvPr>
            <p:ph type="body" sz="quarter" idx="15"/>
          </p:nvPr>
        </p:nvSpPr>
        <p:spPr/>
        <p:txBody>
          <a:bodyPr/>
          <a:lstStyle/>
          <a:p>
            <a:r>
              <a:rPr lang="en-US" dirty="0"/>
              <a:t>Certification Scheme</a:t>
            </a:r>
          </a:p>
        </p:txBody>
      </p:sp>
      <p:sp>
        <p:nvSpPr>
          <p:cNvPr id="6" name="Text Placeholder 5">
            <a:extLst>
              <a:ext uri="{FF2B5EF4-FFF2-40B4-BE49-F238E27FC236}">
                <a16:creationId xmlns:a16="http://schemas.microsoft.com/office/drawing/2014/main" id="{291F6FFB-0C3A-DC4F-BDED-E71378E6CA3F}"/>
              </a:ext>
            </a:extLst>
          </p:cNvPr>
          <p:cNvSpPr>
            <a:spLocks noGrp="1"/>
          </p:cNvSpPr>
          <p:nvPr>
            <p:ph type="body" sz="quarter" idx="19"/>
          </p:nvPr>
        </p:nvSpPr>
        <p:spPr/>
        <p:txBody>
          <a:bodyPr/>
          <a:lstStyle/>
          <a:p>
            <a:pPr>
              <a:lnSpc>
                <a:spcPts val="3000"/>
              </a:lnSpc>
            </a:pPr>
            <a:r>
              <a:rPr lang="en-US" dirty="0"/>
              <a:t>Roles and Responsibilities</a:t>
            </a:r>
          </a:p>
          <a:p>
            <a:pPr>
              <a:lnSpc>
                <a:spcPts val="3000"/>
              </a:lnSpc>
            </a:pPr>
            <a:r>
              <a:rPr lang="en-US" dirty="0"/>
              <a:t>Security Policy</a:t>
            </a:r>
          </a:p>
          <a:p>
            <a:pPr>
              <a:lnSpc>
                <a:spcPts val="3000"/>
              </a:lnSpc>
            </a:pPr>
            <a:r>
              <a:rPr lang="en-US" dirty="0"/>
              <a:t>Know Your Contributors</a:t>
            </a:r>
          </a:p>
          <a:p>
            <a:pPr>
              <a:lnSpc>
                <a:spcPts val="3000"/>
              </a:lnSpc>
            </a:pPr>
            <a:r>
              <a:rPr lang="en-US" dirty="0"/>
              <a:t>The Software Supply Chain</a:t>
            </a:r>
          </a:p>
          <a:p>
            <a:pPr>
              <a:lnSpc>
                <a:spcPts val="3000"/>
              </a:lnSpc>
            </a:pPr>
            <a:r>
              <a:rPr lang="en-US" dirty="0"/>
              <a:t>Technical Security Guidance</a:t>
            </a:r>
          </a:p>
          <a:p>
            <a:pPr>
              <a:lnSpc>
                <a:spcPts val="3000"/>
              </a:lnSpc>
            </a:pPr>
            <a:r>
              <a:rPr lang="en-US" dirty="0"/>
              <a:t>Security Playbooks</a:t>
            </a:r>
          </a:p>
          <a:p>
            <a:pPr>
              <a:lnSpc>
                <a:spcPts val="3000"/>
              </a:lnSpc>
            </a:pPr>
            <a:r>
              <a:rPr lang="en-US" dirty="0"/>
              <a:t>Security Testing</a:t>
            </a:r>
          </a:p>
          <a:p>
            <a:pPr>
              <a:lnSpc>
                <a:spcPts val="3000"/>
              </a:lnSpc>
            </a:pPr>
            <a:r>
              <a:rPr lang="en-US" dirty="0"/>
              <a:t>Secure Releases and Updates</a:t>
            </a:r>
          </a:p>
        </p:txBody>
      </p:sp>
      <p:sp>
        <p:nvSpPr>
          <p:cNvPr id="7" name="Text Placeholder 6">
            <a:extLst>
              <a:ext uri="{FF2B5EF4-FFF2-40B4-BE49-F238E27FC236}">
                <a16:creationId xmlns:a16="http://schemas.microsoft.com/office/drawing/2014/main" id="{536DE514-96F6-AC46-8AB0-73D072AE12C2}"/>
              </a:ext>
            </a:extLst>
          </p:cNvPr>
          <p:cNvSpPr>
            <a:spLocks noGrp="1"/>
          </p:cNvSpPr>
          <p:nvPr>
            <p:ph type="body" sz="quarter" idx="14"/>
          </p:nvPr>
        </p:nvSpPr>
        <p:spPr/>
        <p:txBody>
          <a:bodyPr/>
          <a:lstStyle/>
          <a:p>
            <a:r>
              <a:rPr lang="en-US" dirty="0"/>
              <a:t>Eight Best Practices</a:t>
            </a:r>
          </a:p>
        </p:txBody>
      </p:sp>
      <p:sp>
        <p:nvSpPr>
          <p:cNvPr id="8" name="Text Placeholder 7">
            <a:extLst>
              <a:ext uri="{FF2B5EF4-FFF2-40B4-BE49-F238E27FC236}">
                <a16:creationId xmlns:a16="http://schemas.microsoft.com/office/drawing/2014/main" id="{8373A302-3462-C240-B508-2E8053F8C5C9}"/>
              </a:ext>
            </a:extLst>
          </p:cNvPr>
          <p:cNvSpPr>
            <a:spLocks noGrp="1"/>
          </p:cNvSpPr>
          <p:nvPr>
            <p:ph type="body" sz="quarter" idx="13"/>
          </p:nvPr>
        </p:nvSpPr>
        <p:spPr/>
        <p:txBody>
          <a:bodyPr/>
          <a:lstStyle/>
          <a:p>
            <a:r>
              <a:rPr lang="en-US" dirty="0"/>
              <a:t>Trust and Security Initiative</a:t>
            </a:r>
          </a:p>
          <a:p>
            <a:endParaRPr lang="en-US" dirty="0"/>
          </a:p>
        </p:txBody>
      </p:sp>
      <p:sp>
        <p:nvSpPr>
          <p:cNvPr id="9" name="Title 8">
            <a:extLst>
              <a:ext uri="{FF2B5EF4-FFF2-40B4-BE49-F238E27FC236}">
                <a16:creationId xmlns:a16="http://schemas.microsoft.com/office/drawing/2014/main" id="{87B69AEC-314D-3E42-85C7-3676F2F37D7F}"/>
              </a:ext>
            </a:extLst>
          </p:cNvPr>
          <p:cNvSpPr>
            <a:spLocks noGrp="1"/>
          </p:cNvSpPr>
          <p:nvPr>
            <p:ph type="title"/>
          </p:nvPr>
        </p:nvSpPr>
        <p:spPr/>
        <p:txBody>
          <a:bodyPr/>
          <a:lstStyle/>
          <a:p>
            <a:r>
              <a:rPr lang="en-US" dirty="0"/>
              <a:t>Linux Foundation - Trust and Security Initiative</a:t>
            </a:r>
          </a:p>
        </p:txBody>
      </p:sp>
      <p:sp>
        <p:nvSpPr>
          <p:cNvPr id="10" name="Footer Placeholder 9">
            <a:extLst>
              <a:ext uri="{FF2B5EF4-FFF2-40B4-BE49-F238E27FC236}">
                <a16:creationId xmlns:a16="http://schemas.microsoft.com/office/drawing/2014/main" id="{1F5D31A6-67FE-7745-B9B5-117A41D7202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11" name="Slide Number Placeholder 10">
            <a:extLst>
              <a:ext uri="{FF2B5EF4-FFF2-40B4-BE49-F238E27FC236}">
                <a16:creationId xmlns:a16="http://schemas.microsoft.com/office/drawing/2014/main" id="{AF165EF8-39DC-C146-81FF-E949EC6AA78E}"/>
              </a:ext>
            </a:extLst>
          </p:cNvPr>
          <p:cNvSpPr>
            <a:spLocks noGrp="1"/>
          </p:cNvSpPr>
          <p:nvPr>
            <p:ph type="sldNum" sz="quarter" idx="24"/>
          </p:nvPr>
        </p:nvSpPr>
        <p:spPr/>
        <p:txBody>
          <a:bodyPr/>
          <a:lstStyle/>
          <a:p>
            <a:fld id="{901F1369-4AEB-4520-96C0-9F78886180C1}" type="slidenum">
              <a:rPr lang="en-US" smtClean="0"/>
              <a:pPr/>
              <a:t>51</a:t>
            </a:fld>
            <a:endParaRPr lang="en-US" dirty="0"/>
          </a:p>
        </p:txBody>
      </p:sp>
    </p:spTree>
    <p:extLst>
      <p:ext uri="{BB962C8B-B14F-4D97-AF65-F5344CB8AC3E}">
        <p14:creationId xmlns:p14="http://schemas.microsoft.com/office/powerpoint/2010/main" val="3898607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A06BC-EAAB-3240-BC8B-F92F0DF58DD7}"/>
              </a:ext>
            </a:extLst>
          </p:cNvPr>
          <p:cNvSpPr>
            <a:spLocks noGrp="1"/>
          </p:cNvSpPr>
          <p:nvPr>
            <p:ph type="body" sz="quarter" idx="13"/>
          </p:nvPr>
        </p:nvSpPr>
        <p:spPr/>
        <p:txBody>
          <a:bodyPr/>
          <a:lstStyle/>
          <a:p>
            <a:r>
              <a:rPr lang="en-US" dirty="0"/>
              <a:t>Choose Projects backed by reputable communities</a:t>
            </a:r>
          </a:p>
        </p:txBody>
      </p:sp>
      <p:sp>
        <p:nvSpPr>
          <p:cNvPr id="3" name="Title 2">
            <a:extLst>
              <a:ext uri="{FF2B5EF4-FFF2-40B4-BE49-F238E27FC236}">
                <a16:creationId xmlns:a16="http://schemas.microsoft.com/office/drawing/2014/main" id="{7A0DCF59-F22F-A548-97E8-DCA9BFA9CA7B}"/>
              </a:ext>
            </a:extLst>
          </p:cNvPr>
          <p:cNvSpPr>
            <a:spLocks noGrp="1"/>
          </p:cNvSpPr>
          <p:nvPr>
            <p:ph type="title"/>
          </p:nvPr>
        </p:nvSpPr>
        <p:spPr/>
        <p:txBody>
          <a:bodyPr/>
          <a:lstStyle/>
          <a:p>
            <a:r>
              <a:rPr lang="en-US" dirty="0"/>
              <a:t>Open Source Organizations</a:t>
            </a:r>
          </a:p>
        </p:txBody>
      </p:sp>
      <p:sp>
        <p:nvSpPr>
          <p:cNvPr id="4" name="Footer Placeholder 3">
            <a:extLst>
              <a:ext uri="{FF2B5EF4-FFF2-40B4-BE49-F238E27FC236}">
                <a16:creationId xmlns:a16="http://schemas.microsoft.com/office/drawing/2014/main" id="{4EE9D97F-BFB7-1C44-A4B0-98E66BB9C17A}"/>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E41D3FF9-BADF-3245-BD67-DFC560ABEB3F}"/>
              </a:ext>
            </a:extLst>
          </p:cNvPr>
          <p:cNvSpPr>
            <a:spLocks noGrp="1"/>
          </p:cNvSpPr>
          <p:nvPr>
            <p:ph type="sldNum" sz="quarter" idx="16"/>
          </p:nvPr>
        </p:nvSpPr>
        <p:spPr/>
        <p:txBody>
          <a:bodyPr/>
          <a:lstStyle/>
          <a:p>
            <a:fld id="{901F1369-4AEB-4520-96C0-9F78886180C1}" type="slidenum">
              <a:rPr lang="en-US" smtClean="0"/>
              <a:pPr/>
              <a:t>52</a:t>
            </a:fld>
            <a:endParaRPr lang="en-US" dirty="0"/>
          </a:p>
        </p:txBody>
      </p:sp>
      <p:pic>
        <p:nvPicPr>
          <p:cNvPr id="7" name="Picture 6">
            <a:extLst>
              <a:ext uri="{FF2B5EF4-FFF2-40B4-BE49-F238E27FC236}">
                <a16:creationId xmlns:a16="http://schemas.microsoft.com/office/drawing/2014/main" id="{E48C4AA4-C877-0F46-9ADD-17797C1CC588}"/>
              </a:ext>
            </a:extLst>
          </p:cNvPr>
          <p:cNvPicPr>
            <a:picLocks noChangeAspect="1"/>
          </p:cNvPicPr>
          <p:nvPr/>
        </p:nvPicPr>
        <p:blipFill>
          <a:blip r:embed="rId2"/>
          <a:stretch>
            <a:fillRect/>
          </a:stretch>
        </p:blipFill>
        <p:spPr>
          <a:xfrm>
            <a:off x="1273870" y="2987849"/>
            <a:ext cx="3036198" cy="1480146"/>
          </a:xfrm>
          <a:prstGeom prst="rect">
            <a:avLst/>
          </a:prstGeom>
        </p:spPr>
      </p:pic>
      <p:pic>
        <p:nvPicPr>
          <p:cNvPr id="8" name="Picture 7">
            <a:extLst>
              <a:ext uri="{FF2B5EF4-FFF2-40B4-BE49-F238E27FC236}">
                <a16:creationId xmlns:a16="http://schemas.microsoft.com/office/drawing/2014/main" id="{064F5CDC-EE3C-E44E-9810-2E2FAEC8A24A}"/>
              </a:ext>
            </a:extLst>
          </p:cNvPr>
          <p:cNvPicPr>
            <a:picLocks noChangeAspect="1"/>
          </p:cNvPicPr>
          <p:nvPr/>
        </p:nvPicPr>
        <p:blipFill>
          <a:blip r:embed="rId3"/>
          <a:stretch>
            <a:fillRect/>
          </a:stretch>
        </p:blipFill>
        <p:spPr>
          <a:xfrm>
            <a:off x="6043583" y="3445212"/>
            <a:ext cx="4129901" cy="787413"/>
          </a:xfrm>
          <a:prstGeom prst="rect">
            <a:avLst/>
          </a:prstGeom>
        </p:spPr>
      </p:pic>
      <p:pic>
        <p:nvPicPr>
          <p:cNvPr id="9" name="Picture 8">
            <a:extLst>
              <a:ext uri="{FF2B5EF4-FFF2-40B4-BE49-F238E27FC236}">
                <a16:creationId xmlns:a16="http://schemas.microsoft.com/office/drawing/2014/main" id="{1A4FC8A1-663A-4348-A9AD-82122761F772}"/>
              </a:ext>
            </a:extLst>
          </p:cNvPr>
          <p:cNvPicPr>
            <a:picLocks noChangeAspect="1"/>
          </p:cNvPicPr>
          <p:nvPr/>
        </p:nvPicPr>
        <p:blipFill>
          <a:blip r:embed="rId4"/>
          <a:stretch>
            <a:fillRect/>
          </a:stretch>
        </p:blipFill>
        <p:spPr>
          <a:xfrm>
            <a:off x="5632034" y="1829258"/>
            <a:ext cx="2476500" cy="812800"/>
          </a:xfrm>
          <a:prstGeom prst="rect">
            <a:avLst/>
          </a:prstGeom>
        </p:spPr>
      </p:pic>
      <p:pic>
        <p:nvPicPr>
          <p:cNvPr id="11" name="Picture 10">
            <a:extLst>
              <a:ext uri="{FF2B5EF4-FFF2-40B4-BE49-F238E27FC236}">
                <a16:creationId xmlns:a16="http://schemas.microsoft.com/office/drawing/2014/main" id="{3CDF5F57-339A-0440-923E-B2BC6EAD4059}"/>
              </a:ext>
            </a:extLst>
          </p:cNvPr>
          <p:cNvPicPr>
            <a:picLocks noChangeAspect="1"/>
          </p:cNvPicPr>
          <p:nvPr/>
        </p:nvPicPr>
        <p:blipFill>
          <a:blip r:embed="rId5"/>
          <a:stretch>
            <a:fillRect/>
          </a:stretch>
        </p:blipFill>
        <p:spPr>
          <a:xfrm>
            <a:off x="495300" y="5187007"/>
            <a:ext cx="2489200" cy="812800"/>
          </a:xfrm>
          <a:prstGeom prst="rect">
            <a:avLst/>
          </a:prstGeom>
        </p:spPr>
      </p:pic>
      <p:pic>
        <p:nvPicPr>
          <p:cNvPr id="14" name="Picture 13">
            <a:extLst>
              <a:ext uri="{FF2B5EF4-FFF2-40B4-BE49-F238E27FC236}">
                <a16:creationId xmlns:a16="http://schemas.microsoft.com/office/drawing/2014/main" id="{482BEDE8-4A18-644E-8BE6-26E8CF113F75}"/>
              </a:ext>
            </a:extLst>
          </p:cNvPr>
          <p:cNvPicPr>
            <a:picLocks noChangeAspect="1"/>
          </p:cNvPicPr>
          <p:nvPr/>
        </p:nvPicPr>
        <p:blipFill>
          <a:blip r:embed="rId6"/>
          <a:stretch>
            <a:fillRect/>
          </a:stretch>
        </p:blipFill>
        <p:spPr>
          <a:xfrm>
            <a:off x="10406380" y="1466449"/>
            <a:ext cx="1398524" cy="1978763"/>
          </a:xfrm>
          <a:prstGeom prst="rect">
            <a:avLst/>
          </a:prstGeom>
        </p:spPr>
      </p:pic>
      <p:pic>
        <p:nvPicPr>
          <p:cNvPr id="16" name="Picture 15">
            <a:extLst>
              <a:ext uri="{FF2B5EF4-FFF2-40B4-BE49-F238E27FC236}">
                <a16:creationId xmlns:a16="http://schemas.microsoft.com/office/drawing/2014/main" id="{56F6E0A5-2454-F14E-96E6-D4D3E6AB765A}"/>
              </a:ext>
            </a:extLst>
          </p:cNvPr>
          <p:cNvPicPr>
            <a:picLocks noChangeAspect="1"/>
          </p:cNvPicPr>
          <p:nvPr/>
        </p:nvPicPr>
        <p:blipFill>
          <a:blip r:embed="rId7"/>
          <a:stretch>
            <a:fillRect/>
          </a:stretch>
        </p:blipFill>
        <p:spPr>
          <a:xfrm>
            <a:off x="5196516" y="5090591"/>
            <a:ext cx="2552700" cy="787400"/>
          </a:xfrm>
          <a:prstGeom prst="rect">
            <a:avLst/>
          </a:prstGeom>
        </p:spPr>
      </p:pic>
      <p:pic>
        <p:nvPicPr>
          <p:cNvPr id="17" name="Picture 16">
            <a:extLst>
              <a:ext uri="{FF2B5EF4-FFF2-40B4-BE49-F238E27FC236}">
                <a16:creationId xmlns:a16="http://schemas.microsoft.com/office/drawing/2014/main" id="{BB3EB443-DF5F-1941-ABF2-FCDCB964BC00}"/>
              </a:ext>
            </a:extLst>
          </p:cNvPr>
          <p:cNvPicPr>
            <a:picLocks noChangeAspect="1"/>
          </p:cNvPicPr>
          <p:nvPr/>
        </p:nvPicPr>
        <p:blipFill>
          <a:blip r:embed="rId8"/>
          <a:stretch>
            <a:fillRect/>
          </a:stretch>
        </p:blipFill>
        <p:spPr>
          <a:xfrm>
            <a:off x="9518904" y="5090591"/>
            <a:ext cx="2286000" cy="812800"/>
          </a:xfrm>
          <a:prstGeom prst="rect">
            <a:avLst/>
          </a:prstGeom>
        </p:spPr>
      </p:pic>
      <p:pic>
        <p:nvPicPr>
          <p:cNvPr id="19" name="Picture 18">
            <a:extLst>
              <a:ext uri="{FF2B5EF4-FFF2-40B4-BE49-F238E27FC236}">
                <a16:creationId xmlns:a16="http://schemas.microsoft.com/office/drawing/2014/main" id="{868E85CC-9E98-F447-B09A-D08C73C6A633}"/>
              </a:ext>
            </a:extLst>
          </p:cNvPr>
          <p:cNvPicPr>
            <a:picLocks noChangeAspect="1"/>
          </p:cNvPicPr>
          <p:nvPr/>
        </p:nvPicPr>
        <p:blipFill>
          <a:blip r:embed="rId9"/>
          <a:stretch>
            <a:fillRect/>
          </a:stretch>
        </p:blipFill>
        <p:spPr>
          <a:xfrm>
            <a:off x="489388" y="1821943"/>
            <a:ext cx="2844800" cy="711200"/>
          </a:xfrm>
          <a:prstGeom prst="rect">
            <a:avLst/>
          </a:prstGeom>
        </p:spPr>
      </p:pic>
    </p:spTree>
    <p:extLst>
      <p:ext uri="{BB962C8B-B14F-4D97-AF65-F5344CB8AC3E}">
        <p14:creationId xmlns:p14="http://schemas.microsoft.com/office/powerpoint/2010/main" val="3567414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444A-9F17-744F-84BE-C7527D833199}"/>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A4411028-5321-024A-8F38-0409C0DB0C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00695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1E5466-BBCB-EC44-84F0-7A6FCDA77C82}"/>
              </a:ext>
            </a:extLst>
          </p:cNvPr>
          <p:cNvSpPr>
            <a:spLocks noGrp="1"/>
          </p:cNvSpPr>
          <p:nvPr>
            <p:ph type="body" sz="quarter" idx="22"/>
          </p:nvPr>
        </p:nvSpPr>
        <p:spPr/>
        <p:txBody>
          <a:bodyPr/>
          <a:lstStyle/>
          <a:p>
            <a:r>
              <a:rPr lang="en-US" dirty="0"/>
              <a:t>Government and Industry Standards</a:t>
            </a:r>
          </a:p>
          <a:p>
            <a:endParaRPr lang="en-US" dirty="0"/>
          </a:p>
          <a:p>
            <a:endParaRPr lang="en-US" dirty="0"/>
          </a:p>
          <a:p>
            <a:r>
              <a:rPr lang="en-US" dirty="0"/>
              <a:t>The Linux Foundation</a:t>
            </a:r>
          </a:p>
          <a:p>
            <a:endParaRPr lang="en-US" dirty="0"/>
          </a:p>
          <a:p>
            <a:endParaRPr lang="en-US" dirty="0"/>
          </a:p>
          <a:p>
            <a:r>
              <a:rPr lang="en-US" dirty="0"/>
              <a:t>Core Infrastructure Initiative</a:t>
            </a:r>
          </a:p>
          <a:p>
            <a:endParaRPr lang="en-US" dirty="0"/>
          </a:p>
          <a:p>
            <a:endParaRPr lang="en-US" dirty="0"/>
          </a:p>
          <a:p>
            <a:r>
              <a:rPr lang="en-US" dirty="0"/>
              <a:t>Trust and Security Initiative</a:t>
            </a:r>
          </a:p>
          <a:p>
            <a:endParaRPr lang="en-US" dirty="0"/>
          </a:p>
          <a:p>
            <a:endParaRPr lang="en-US" dirty="0"/>
          </a:p>
        </p:txBody>
      </p:sp>
      <p:sp>
        <p:nvSpPr>
          <p:cNvPr id="3" name="Text Placeholder 2">
            <a:extLst>
              <a:ext uri="{FF2B5EF4-FFF2-40B4-BE49-F238E27FC236}">
                <a16:creationId xmlns:a16="http://schemas.microsoft.com/office/drawing/2014/main" id="{8CD7F50A-C30A-8244-9824-F3931B867429}"/>
              </a:ext>
            </a:extLst>
          </p:cNvPr>
          <p:cNvSpPr>
            <a:spLocks noGrp="1"/>
          </p:cNvSpPr>
          <p:nvPr>
            <p:ph type="body" sz="quarter" idx="17"/>
          </p:nvPr>
        </p:nvSpPr>
        <p:spPr/>
        <p:txBody>
          <a:bodyPr/>
          <a:lstStyle/>
          <a:p>
            <a:r>
              <a:rPr lang="en-US" dirty="0"/>
              <a:t>Ongoing Efforts</a:t>
            </a:r>
          </a:p>
        </p:txBody>
      </p:sp>
      <p:sp>
        <p:nvSpPr>
          <p:cNvPr id="4" name="Text Placeholder 3">
            <a:extLst>
              <a:ext uri="{FF2B5EF4-FFF2-40B4-BE49-F238E27FC236}">
                <a16:creationId xmlns:a16="http://schemas.microsoft.com/office/drawing/2014/main" id="{B70EE612-9D5B-AD40-969C-631AB2038068}"/>
              </a:ext>
            </a:extLst>
          </p:cNvPr>
          <p:cNvSpPr>
            <a:spLocks noGrp="1"/>
          </p:cNvSpPr>
          <p:nvPr>
            <p:ph type="body" sz="quarter" idx="21"/>
          </p:nvPr>
        </p:nvSpPr>
        <p:spPr/>
        <p:txBody>
          <a:bodyPr/>
          <a:lstStyle/>
          <a:p>
            <a:r>
              <a:rPr lang="en-US" dirty="0"/>
              <a:t>Increasing number of components</a:t>
            </a:r>
          </a:p>
          <a:p>
            <a:endParaRPr lang="en-US" dirty="0"/>
          </a:p>
          <a:p>
            <a:endParaRPr lang="en-US" dirty="0"/>
          </a:p>
          <a:p>
            <a:r>
              <a:rPr lang="en-US" dirty="0"/>
              <a:t>Transitive dependencies</a:t>
            </a:r>
          </a:p>
          <a:p>
            <a:endParaRPr lang="en-US" dirty="0"/>
          </a:p>
          <a:p>
            <a:endParaRPr lang="en-US" dirty="0"/>
          </a:p>
          <a:p>
            <a:r>
              <a:rPr lang="en-US" dirty="0"/>
              <a:t>Lack of security/quality controls across SSC</a:t>
            </a:r>
          </a:p>
          <a:p>
            <a:endParaRPr lang="en-US" dirty="0"/>
          </a:p>
        </p:txBody>
      </p:sp>
      <p:sp>
        <p:nvSpPr>
          <p:cNvPr id="5" name="Text Placeholder 4">
            <a:extLst>
              <a:ext uri="{FF2B5EF4-FFF2-40B4-BE49-F238E27FC236}">
                <a16:creationId xmlns:a16="http://schemas.microsoft.com/office/drawing/2014/main" id="{BD4BA482-9006-7749-9686-C6FE86393451}"/>
              </a:ext>
            </a:extLst>
          </p:cNvPr>
          <p:cNvSpPr>
            <a:spLocks noGrp="1"/>
          </p:cNvSpPr>
          <p:nvPr>
            <p:ph type="body" sz="quarter" idx="16"/>
          </p:nvPr>
        </p:nvSpPr>
        <p:spPr/>
        <p:txBody>
          <a:bodyPr/>
          <a:lstStyle/>
          <a:p>
            <a:r>
              <a:rPr lang="en-US" dirty="0"/>
              <a:t>Challenges</a:t>
            </a:r>
          </a:p>
        </p:txBody>
      </p:sp>
      <p:sp>
        <p:nvSpPr>
          <p:cNvPr id="6" name="Text Placeholder 5">
            <a:extLst>
              <a:ext uri="{FF2B5EF4-FFF2-40B4-BE49-F238E27FC236}">
                <a16:creationId xmlns:a16="http://schemas.microsoft.com/office/drawing/2014/main" id="{EEC39290-019A-ED46-8421-E2A4EE750D92}"/>
              </a:ext>
            </a:extLst>
          </p:cNvPr>
          <p:cNvSpPr>
            <a:spLocks noGrp="1"/>
          </p:cNvSpPr>
          <p:nvPr>
            <p:ph type="body" sz="quarter" idx="20"/>
          </p:nvPr>
        </p:nvSpPr>
        <p:spPr/>
        <p:txBody>
          <a:bodyPr/>
          <a:lstStyle/>
          <a:p>
            <a:r>
              <a:rPr lang="en-US" dirty="0"/>
              <a:t>Ensuring the </a:t>
            </a:r>
            <a:r>
              <a:rPr lang="en-US" b="1" dirty="0"/>
              <a:t>health and security of FOSS Supply Chain is critical</a:t>
            </a:r>
            <a:r>
              <a:rPr lang="en-US" dirty="0"/>
              <a:t> to the future of nearly all industries in the modern economy. </a:t>
            </a:r>
          </a:p>
          <a:p>
            <a:endParaRPr lang="en-US" dirty="0"/>
          </a:p>
        </p:txBody>
      </p:sp>
      <p:sp>
        <p:nvSpPr>
          <p:cNvPr id="7" name="Text Placeholder 6">
            <a:extLst>
              <a:ext uri="{FF2B5EF4-FFF2-40B4-BE49-F238E27FC236}">
                <a16:creationId xmlns:a16="http://schemas.microsoft.com/office/drawing/2014/main" id="{1866B412-9DB4-7B40-A782-CE9454B7E791}"/>
              </a:ext>
            </a:extLst>
          </p:cNvPr>
          <p:cNvSpPr>
            <a:spLocks noGrp="1"/>
          </p:cNvSpPr>
          <p:nvPr>
            <p:ph type="body" sz="quarter" idx="15"/>
          </p:nvPr>
        </p:nvSpPr>
        <p:spPr/>
        <p:txBody>
          <a:bodyPr/>
          <a:lstStyle/>
          <a:p>
            <a:r>
              <a:rPr lang="en-US" dirty="0"/>
              <a:t>Software Supply Chain</a:t>
            </a:r>
          </a:p>
        </p:txBody>
      </p:sp>
      <p:sp>
        <p:nvSpPr>
          <p:cNvPr id="8" name="Text Placeholder 7">
            <a:extLst>
              <a:ext uri="{FF2B5EF4-FFF2-40B4-BE49-F238E27FC236}">
                <a16:creationId xmlns:a16="http://schemas.microsoft.com/office/drawing/2014/main" id="{8309AC0C-041A-294E-A605-F024D9082B17}"/>
              </a:ext>
            </a:extLst>
          </p:cNvPr>
          <p:cNvSpPr>
            <a:spLocks noGrp="1"/>
          </p:cNvSpPr>
          <p:nvPr>
            <p:ph type="body" sz="quarter" idx="19"/>
          </p:nvPr>
        </p:nvSpPr>
        <p:spPr/>
        <p:txBody>
          <a:bodyPr/>
          <a:lstStyle/>
          <a:p>
            <a:r>
              <a:rPr lang="en-US" dirty="0"/>
              <a:t>The growing demand for innovation accelerating open source consumption.</a:t>
            </a:r>
          </a:p>
          <a:p>
            <a:endParaRPr lang="en-US" dirty="0"/>
          </a:p>
        </p:txBody>
      </p:sp>
      <p:sp>
        <p:nvSpPr>
          <p:cNvPr id="9" name="Text Placeholder 8">
            <a:extLst>
              <a:ext uri="{FF2B5EF4-FFF2-40B4-BE49-F238E27FC236}">
                <a16:creationId xmlns:a16="http://schemas.microsoft.com/office/drawing/2014/main" id="{A22CD835-8294-E84B-9685-3EF28C66AB42}"/>
              </a:ext>
            </a:extLst>
          </p:cNvPr>
          <p:cNvSpPr>
            <a:spLocks noGrp="1"/>
          </p:cNvSpPr>
          <p:nvPr>
            <p:ph type="body" sz="quarter" idx="14"/>
          </p:nvPr>
        </p:nvSpPr>
        <p:spPr/>
        <p:txBody>
          <a:bodyPr/>
          <a:lstStyle/>
          <a:p>
            <a:r>
              <a:rPr lang="en-US" dirty="0"/>
              <a:t>Global Demand for Open Source</a:t>
            </a:r>
          </a:p>
        </p:txBody>
      </p:sp>
      <p:sp>
        <p:nvSpPr>
          <p:cNvPr id="10" name="Text Placeholder 9">
            <a:extLst>
              <a:ext uri="{FF2B5EF4-FFF2-40B4-BE49-F238E27FC236}">
                <a16:creationId xmlns:a16="http://schemas.microsoft.com/office/drawing/2014/main" id="{A621B387-7CCA-9A4C-B2C7-737F97CA590C}"/>
              </a:ext>
            </a:extLst>
          </p:cNvPr>
          <p:cNvSpPr>
            <a:spLocks noGrp="1"/>
          </p:cNvSpPr>
          <p:nvPr>
            <p:ph type="body" sz="quarter" idx="13"/>
          </p:nvPr>
        </p:nvSpPr>
        <p:spPr/>
        <p:txBody>
          <a:bodyPr/>
          <a:lstStyle/>
          <a:p>
            <a:r>
              <a:rPr lang="en-US" dirty="0"/>
              <a:t>Health and Security of FOSS Supply Chain</a:t>
            </a:r>
          </a:p>
        </p:txBody>
      </p:sp>
      <p:sp>
        <p:nvSpPr>
          <p:cNvPr id="11" name="Title 10">
            <a:extLst>
              <a:ext uri="{FF2B5EF4-FFF2-40B4-BE49-F238E27FC236}">
                <a16:creationId xmlns:a16="http://schemas.microsoft.com/office/drawing/2014/main" id="{A3A99EFC-29B3-124A-8E9E-7F0A88957D3A}"/>
              </a:ext>
            </a:extLst>
          </p:cNvPr>
          <p:cNvSpPr>
            <a:spLocks noGrp="1"/>
          </p:cNvSpPr>
          <p:nvPr>
            <p:ph type="title"/>
          </p:nvPr>
        </p:nvSpPr>
        <p:spPr/>
        <p:txBody>
          <a:bodyPr/>
          <a:lstStyle/>
          <a:p>
            <a:r>
              <a:rPr lang="en-US" dirty="0"/>
              <a:t>Conclusion</a:t>
            </a:r>
          </a:p>
        </p:txBody>
      </p:sp>
      <p:sp>
        <p:nvSpPr>
          <p:cNvPr id="12" name="Footer Placeholder 11">
            <a:extLst>
              <a:ext uri="{FF2B5EF4-FFF2-40B4-BE49-F238E27FC236}">
                <a16:creationId xmlns:a16="http://schemas.microsoft.com/office/drawing/2014/main" id="{D7884EC0-57FD-7047-ADB6-51A94F35A5A6}"/>
              </a:ext>
            </a:extLst>
          </p:cNvPr>
          <p:cNvSpPr>
            <a:spLocks noGrp="1"/>
          </p:cNvSpPr>
          <p:nvPr>
            <p:ph type="ftr" sz="quarter" idx="24"/>
          </p:nvPr>
        </p:nvSpPr>
        <p:spPr/>
        <p:txBody>
          <a:bodyPr/>
          <a:lstStyle/>
          <a:p>
            <a:pPr algn="r"/>
            <a:r>
              <a:rPr lang="en-US"/>
              <a:t>© 2019 Optum, Inc. All rights reserved. Confidential property of Optum. Do not distribute or reproduce without express permission from Optum.</a:t>
            </a:r>
          </a:p>
        </p:txBody>
      </p:sp>
      <p:sp>
        <p:nvSpPr>
          <p:cNvPr id="13" name="Slide Number Placeholder 12">
            <a:extLst>
              <a:ext uri="{FF2B5EF4-FFF2-40B4-BE49-F238E27FC236}">
                <a16:creationId xmlns:a16="http://schemas.microsoft.com/office/drawing/2014/main" id="{DB77973A-605E-EF41-B760-586B2EFB97C3}"/>
              </a:ext>
            </a:extLst>
          </p:cNvPr>
          <p:cNvSpPr>
            <a:spLocks noGrp="1"/>
          </p:cNvSpPr>
          <p:nvPr>
            <p:ph type="sldNum" sz="quarter" idx="25"/>
          </p:nvPr>
        </p:nvSpPr>
        <p:spPr/>
        <p:txBody>
          <a:bodyPr/>
          <a:lstStyle/>
          <a:p>
            <a:fld id="{901F1369-4AEB-4520-96C0-9F78886180C1}" type="slidenum">
              <a:rPr lang="en-US" smtClean="0"/>
              <a:pPr/>
              <a:t>54</a:t>
            </a:fld>
            <a:endParaRPr lang="en-US" dirty="0"/>
          </a:p>
        </p:txBody>
      </p:sp>
    </p:spTree>
    <p:extLst>
      <p:ext uri="{BB962C8B-B14F-4D97-AF65-F5344CB8AC3E}">
        <p14:creationId xmlns:p14="http://schemas.microsoft.com/office/powerpoint/2010/main" val="880958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7A05-DF0F-864F-8F38-926EE8EAB92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EB15D-EBF2-2B42-9B47-D4CC17BF9AF1}"/>
              </a:ext>
            </a:extLst>
          </p:cNvPr>
          <p:cNvSpPr>
            <a:spLocks noGrp="1"/>
          </p:cNvSpPr>
          <p:nvPr>
            <p:ph idx="1"/>
          </p:nvPr>
        </p:nvSpPr>
        <p:spPr/>
        <p:txBody>
          <a:bodyPr/>
          <a:lstStyle/>
          <a:p>
            <a:r>
              <a:rPr lang="en-US" dirty="0">
                <a:hlinkClick r:id="rId2"/>
              </a:rPr>
              <a:t>Vulnerabilities in the Core: Preliminary Report and Census II of Open Source Software</a:t>
            </a:r>
            <a:endParaRPr lang="en-US" dirty="0"/>
          </a:p>
          <a:p>
            <a:endParaRPr lang="en-US" dirty="0"/>
          </a:p>
          <a:p>
            <a:r>
              <a:rPr lang="en-US" dirty="0">
                <a:hlinkClick r:id="rId3"/>
              </a:rPr>
              <a:t>2019 State of the Software Supply Chain</a:t>
            </a:r>
            <a:endParaRPr lang="en-US" dirty="0"/>
          </a:p>
          <a:p>
            <a:endParaRPr lang="en-US" dirty="0"/>
          </a:p>
          <a:p>
            <a:r>
              <a:rPr lang="en-US" dirty="0">
                <a:hlinkClick r:id="rId4"/>
              </a:rPr>
              <a:t>Open Source Software Supply Chain Security</a:t>
            </a:r>
            <a:endParaRPr lang="en-US" dirty="0"/>
          </a:p>
        </p:txBody>
      </p:sp>
      <p:sp>
        <p:nvSpPr>
          <p:cNvPr id="5" name="Footer Placeholder 4">
            <a:extLst>
              <a:ext uri="{FF2B5EF4-FFF2-40B4-BE49-F238E27FC236}">
                <a16:creationId xmlns:a16="http://schemas.microsoft.com/office/drawing/2014/main" id="{C86C4CA8-0E16-3341-97C0-FB16AED88A7C}"/>
              </a:ext>
            </a:extLst>
          </p:cNvPr>
          <p:cNvSpPr>
            <a:spLocks noGrp="1"/>
          </p:cNvSpPr>
          <p:nvPr>
            <p:ph type="ftr" sz="quarter" idx="15"/>
          </p:nvPr>
        </p:nvSpPr>
        <p:spPr/>
        <p:txBody>
          <a:bodyPr/>
          <a:lstStyle/>
          <a:p>
            <a:pPr algn="r"/>
            <a:r>
              <a:rPr lang="en-US"/>
              <a:t>© 2019 Optum, Inc. All rights reserved. 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BDD47A8-3F12-BD4B-87A8-1F8D67867123}"/>
              </a:ext>
            </a:extLst>
          </p:cNvPr>
          <p:cNvSpPr>
            <a:spLocks noGrp="1"/>
          </p:cNvSpPr>
          <p:nvPr>
            <p:ph type="sldNum" sz="quarter" idx="16"/>
          </p:nvPr>
        </p:nvSpPr>
        <p:spPr/>
        <p:txBody>
          <a:bodyPr/>
          <a:lstStyle/>
          <a:p>
            <a:fld id="{901F1369-4AEB-4520-96C0-9F78886180C1}" type="slidenum">
              <a:rPr lang="en-US" smtClean="0"/>
              <a:pPr/>
              <a:t>55</a:t>
            </a:fld>
            <a:endParaRPr lang="en-US" dirty="0"/>
          </a:p>
        </p:txBody>
      </p:sp>
    </p:spTree>
    <p:extLst>
      <p:ext uri="{BB962C8B-B14F-4D97-AF65-F5344CB8AC3E}">
        <p14:creationId xmlns:p14="http://schemas.microsoft.com/office/powerpoint/2010/main" val="26752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7E56-F332-0A41-8DFA-4CFB698F37B9}"/>
              </a:ext>
            </a:extLst>
          </p:cNvPr>
          <p:cNvSpPr>
            <a:spLocks noGrp="1"/>
          </p:cNvSpPr>
          <p:nvPr>
            <p:ph type="title"/>
          </p:nvPr>
        </p:nvSpPr>
        <p:spPr/>
        <p:txBody>
          <a:bodyPr/>
          <a:lstStyle/>
          <a:p>
            <a:r>
              <a:rPr lang="en-US" dirty="0"/>
              <a:t>Global Supply &amp; Demand for FOSS</a:t>
            </a:r>
          </a:p>
        </p:txBody>
      </p:sp>
      <p:sp>
        <p:nvSpPr>
          <p:cNvPr id="3" name="Footer Placeholder 2">
            <a:extLst>
              <a:ext uri="{FF2B5EF4-FFF2-40B4-BE49-F238E27FC236}">
                <a16:creationId xmlns:a16="http://schemas.microsoft.com/office/drawing/2014/main" id="{90AD47C7-A79E-104B-A6E9-A2F7D5AD2B69}"/>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094B651-5516-8245-9648-7B474F8D0100}"/>
              </a:ext>
            </a:extLst>
          </p:cNvPr>
          <p:cNvSpPr>
            <a:spLocks noGrp="1"/>
          </p:cNvSpPr>
          <p:nvPr>
            <p:ph type="sldNum" sz="quarter" idx="12"/>
          </p:nvPr>
        </p:nvSpPr>
        <p:spPr/>
        <p:txBody>
          <a:bodyPr/>
          <a:lstStyle/>
          <a:p>
            <a:fld id="{901F1369-4AEB-4520-96C0-9F78886180C1}" type="slidenum">
              <a:rPr lang="en-US" smtClean="0"/>
              <a:pPr/>
              <a:t>6</a:t>
            </a:fld>
            <a:endParaRPr lang="en-US" dirty="0"/>
          </a:p>
        </p:txBody>
      </p:sp>
      <p:pic>
        <p:nvPicPr>
          <p:cNvPr id="6" name="Picture 5">
            <a:extLst>
              <a:ext uri="{FF2B5EF4-FFF2-40B4-BE49-F238E27FC236}">
                <a16:creationId xmlns:a16="http://schemas.microsoft.com/office/drawing/2014/main" id="{391D064A-8663-4642-A663-6AEB2EB80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20" y="1324998"/>
            <a:ext cx="10915259" cy="4804631"/>
          </a:xfrm>
          <a:prstGeom prst="rect">
            <a:avLst/>
          </a:prstGeom>
        </p:spPr>
      </p:pic>
    </p:spTree>
    <p:extLst>
      <p:ext uri="{BB962C8B-B14F-4D97-AF65-F5344CB8AC3E}">
        <p14:creationId xmlns:p14="http://schemas.microsoft.com/office/powerpoint/2010/main" val="106678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7E56-F332-0A41-8DFA-4CFB698F37B9}"/>
              </a:ext>
            </a:extLst>
          </p:cNvPr>
          <p:cNvSpPr>
            <a:spLocks noGrp="1"/>
          </p:cNvSpPr>
          <p:nvPr>
            <p:ph type="title"/>
          </p:nvPr>
        </p:nvSpPr>
        <p:spPr/>
        <p:txBody>
          <a:bodyPr/>
          <a:lstStyle/>
          <a:p>
            <a:r>
              <a:rPr lang="en-US" dirty="0"/>
              <a:t>Global Supply &amp; Demand for FOSS</a:t>
            </a:r>
          </a:p>
        </p:txBody>
      </p:sp>
      <p:sp>
        <p:nvSpPr>
          <p:cNvPr id="3" name="Footer Placeholder 2">
            <a:extLst>
              <a:ext uri="{FF2B5EF4-FFF2-40B4-BE49-F238E27FC236}">
                <a16:creationId xmlns:a16="http://schemas.microsoft.com/office/drawing/2014/main" id="{90AD47C7-A79E-104B-A6E9-A2F7D5AD2B69}"/>
              </a:ext>
            </a:extLst>
          </p:cNvPr>
          <p:cNvSpPr>
            <a:spLocks noGrp="1"/>
          </p:cNvSpPr>
          <p:nvPr>
            <p:ph type="ftr" sz="quarter" idx="11"/>
          </p:nvPr>
        </p:nvSpPr>
        <p:spPr/>
        <p:txBody>
          <a:bodyPr/>
          <a:lstStyle/>
          <a:p>
            <a:pPr algn="r"/>
            <a:r>
              <a:rPr lang="en-US"/>
              <a:t>© 2019 Optum, Inc. All rights reserved. 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094B651-5516-8245-9648-7B474F8D0100}"/>
              </a:ext>
            </a:extLst>
          </p:cNvPr>
          <p:cNvSpPr>
            <a:spLocks noGrp="1"/>
          </p:cNvSpPr>
          <p:nvPr>
            <p:ph type="sldNum" sz="quarter" idx="12"/>
          </p:nvPr>
        </p:nvSpPr>
        <p:spPr/>
        <p:txBody>
          <a:bodyPr/>
          <a:lstStyle/>
          <a:p>
            <a:fld id="{901F1369-4AEB-4520-96C0-9F78886180C1}" type="slidenum">
              <a:rPr lang="en-US" smtClean="0"/>
              <a:pPr/>
              <a:t>7</a:t>
            </a:fld>
            <a:endParaRPr lang="en-US" dirty="0"/>
          </a:p>
        </p:txBody>
      </p:sp>
      <p:pic>
        <p:nvPicPr>
          <p:cNvPr id="7" name="Picture 6">
            <a:extLst>
              <a:ext uri="{FF2B5EF4-FFF2-40B4-BE49-F238E27FC236}">
                <a16:creationId xmlns:a16="http://schemas.microsoft.com/office/drawing/2014/main" id="{2B064CAB-EB08-6644-8ABB-CDADDE6E7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39" y="1224548"/>
            <a:ext cx="4666518" cy="5073072"/>
          </a:xfrm>
          <a:prstGeom prst="rect">
            <a:avLst/>
          </a:prstGeom>
        </p:spPr>
      </p:pic>
      <p:pic>
        <p:nvPicPr>
          <p:cNvPr id="9" name="Picture 8">
            <a:extLst>
              <a:ext uri="{FF2B5EF4-FFF2-40B4-BE49-F238E27FC236}">
                <a16:creationId xmlns:a16="http://schemas.microsoft.com/office/drawing/2014/main" id="{CCAEDE35-9BD0-CC4F-833C-DBF9096D1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71" y="1186108"/>
            <a:ext cx="5169385" cy="5149951"/>
          </a:xfrm>
          <a:prstGeom prst="rect">
            <a:avLst/>
          </a:prstGeom>
        </p:spPr>
      </p:pic>
    </p:spTree>
    <p:extLst>
      <p:ext uri="{BB962C8B-B14F-4D97-AF65-F5344CB8AC3E}">
        <p14:creationId xmlns:p14="http://schemas.microsoft.com/office/powerpoint/2010/main" val="865243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734C-DC1A-7A48-B755-0D0DFDFD9DD3}"/>
              </a:ext>
            </a:extLst>
          </p:cNvPr>
          <p:cNvSpPr>
            <a:spLocks noGrp="1"/>
          </p:cNvSpPr>
          <p:nvPr>
            <p:ph type="title"/>
          </p:nvPr>
        </p:nvSpPr>
        <p:spPr/>
        <p:txBody>
          <a:bodyPr/>
          <a:lstStyle/>
          <a:p>
            <a:r>
              <a:rPr lang="en-US" dirty="0"/>
              <a:t>Vulnerability Incidents</a:t>
            </a:r>
          </a:p>
        </p:txBody>
      </p:sp>
    </p:spTree>
    <p:extLst>
      <p:ext uri="{BB962C8B-B14F-4D97-AF65-F5344CB8AC3E}">
        <p14:creationId xmlns:p14="http://schemas.microsoft.com/office/powerpoint/2010/main" val="3127134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9B349B-0E88-8844-883C-D70318A7A69D}"/>
              </a:ext>
            </a:extLst>
          </p:cNvPr>
          <p:cNvSpPr>
            <a:spLocks noGrp="1"/>
          </p:cNvSpPr>
          <p:nvPr>
            <p:ph type="body" sz="quarter" idx="18"/>
          </p:nvPr>
        </p:nvSpPr>
        <p:spPr/>
        <p:txBody>
          <a:bodyPr/>
          <a:lstStyle/>
          <a:p>
            <a:r>
              <a:rPr lang="en-US" sz="2000" dirty="0"/>
              <a:t>Impacted </a:t>
            </a:r>
            <a:r>
              <a:rPr lang="en-US" sz="2000" b="1" dirty="0"/>
              <a:t>nearly 20% of secure web servers </a:t>
            </a:r>
            <a:r>
              <a:rPr lang="en-US" sz="2000" dirty="0"/>
              <a:t>on the Internet (almost half a million servers).</a:t>
            </a:r>
          </a:p>
        </p:txBody>
      </p:sp>
      <p:sp>
        <p:nvSpPr>
          <p:cNvPr id="4" name="Text Placeholder 3">
            <a:extLst>
              <a:ext uri="{FF2B5EF4-FFF2-40B4-BE49-F238E27FC236}">
                <a16:creationId xmlns:a16="http://schemas.microsoft.com/office/drawing/2014/main" id="{7447F93D-463C-0F47-A142-3BB580180870}"/>
              </a:ext>
            </a:extLst>
          </p:cNvPr>
          <p:cNvSpPr>
            <a:spLocks noGrp="1"/>
          </p:cNvSpPr>
          <p:nvPr>
            <p:ph type="body" sz="quarter" idx="19"/>
          </p:nvPr>
        </p:nvSpPr>
        <p:spPr/>
        <p:txBody>
          <a:bodyPr/>
          <a:lstStyle/>
          <a:p>
            <a:r>
              <a:rPr lang="en-US" sz="2000" dirty="0"/>
              <a:t>Allowed attackers to obtain access to </a:t>
            </a:r>
            <a:r>
              <a:rPr lang="en-US" sz="2000" b="1" dirty="0"/>
              <a:t>user passwords and session cookies</a:t>
            </a:r>
            <a:r>
              <a:rPr lang="en-US" sz="2000" dirty="0"/>
              <a:t>.</a:t>
            </a:r>
          </a:p>
          <a:p>
            <a:endParaRPr lang="en-US" sz="2000" dirty="0"/>
          </a:p>
        </p:txBody>
      </p:sp>
      <p:sp>
        <p:nvSpPr>
          <p:cNvPr id="5" name="Text Placeholder 4">
            <a:extLst>
              <a:ext uri="{FF2B5EF4-FFF2-40B4-BE49-F238E27FC236}">
                <a16:creationId xmlns:a16="http://schemas.microsoft.com/office/drawing/2014/main" id="{8BBB6271-24B5-C547-8A55-92E128C86452}"/>
              </a:ext>
            </a:extLst>
          </p:cNvPr>
          <p:cNvSpPr>
            <a:spLocks noGrp="1"/>
          </p:cNvSpPr>
          <p:nvPr>
            <p:ph type="body" sz="quarter" idx="20"/>
          </p:nvPr>
        </p:nvSpPr>
        <p:spPr/>
        <p:txBody>
          <a:bodyPr/>
          <a:lstStyle/>
          <a:p>
            <a:r>
              <a:rPr lang="en-US" sz="2000" dirty="0"/>
              <a:t>Theft of </a:t>
            </a:r>
            <a:r>
              <a:rPr lang="en-US" sz="2000" b="1" dirty="0"/>
              <a:t>4.5 million medical records</a:t>
            </a:r>
            <a:r>
              <a:rPr lang="en-US" sz="2000" dirty="0"/>
              <a:t> from a large hospital chain.</a:t>
            </a:r>
          </a:p>
        </p:txBody>
      </p:sp>
      <p:sp>
        <p:nvSpPr>
          <p:cNvPr id="6" name="Text Placeholder 5">
            <a:extLst>
              <a:ext uri="{FF2B5EF4-FFF2-40B4-BE49-F238E27FC236}">
                <a16:creationId xmlns:a16="http://schemas.microsoft.com/office/drawing/2014/main" id="{2A36798F-187E-C448-8028-F8C7EFCF7613}"/>
              </a:ext>
            </a:extLst>
          </p:cNvPr>
          <p:cNvSpPr>
            <a:spLocks noGrp="1"/>
          </p:cNvSpPr>
          <p:nvPr>
            <p:ph type="body" sz="quarter" idx="13"/>
          </p:nvPr>
        </p:nvSpPr>
        <p:spPr/>
        <p:txBody>
          <a:bodyPr/>
          <a:lstStyle/>
          <a:p>
            <a:r>
              <a:rPr lang="en-US" dirty="0"/>
              <a:t>2014 - Security bug in the OpenSSL cryptography </a:t>
            </a:r>
          </a:p>
        </p:txBody>
      </p:sp>
      <p:sp>
        <p:nvSpPr>
          <p:cNvPr id="7" name="Title 6">
            <a:extLst>
              <a:ext uri="{FF2B5EF4-FFF2-40B4-BE49-F238E27FC236}">
                <a16:creationId xmlns:a16="http://schemas.microsoft.com/office/drawing/2014/main" id="{6C5AA532-3C89-AA4D-BB09-F519CBEE87D8}"/>
              </a:ext>
            </a:extLst>
          </p:cNvPr>
          <p:cNvSpPr>
            <a:spLocks noGrp="1"/>
          </p:cNvSpPr>
          <p:nvPr>
            <p:ph type="title"/>
          </p:nvPr>
        </p:nvSpPr>
        <p:spPr/>
        <p:txBody>
          <a:bodyPr/>
          <a:lstStyle/>
          <a:p>
            <a:r>
              <a:rPr lang="en-US" dirty="0"/>
              <a:t>Heartbleed Vulnerability</a:t>
            </a:r>
          </a:p>
        </p:txBody>
      </p:sp>
      <p:sp>
        <p:nvSpPr>
          <p:cNvPr id="8" name="Footer Placeholder 7">
            <a:extLst>
              <a:ext uri="{FF2B5EF4-FFF2-40B4-BE49-F238E27FC236}">
                <a16:creationId xmlns:a16="http://schemas.microsoft.com/office/drawing/2014/main" id="{D5262CC2-7055-3842-A08B-708E8AB631AF}"/>
              </a:ext>
            </a:extLst>
          </p:cNvPr>
          <p:cNvSpPr>
            <a:spLocks noGrp="1"/>
          </p:cNvSpPr>
          <p:nvPr>
            <p:ph type="ftr" sz="quarter" idx="23"/>
          </p:nvPr>
        </p:nvSpPr>
        <p:spPr/>
        <p:txBody>
          <a:bodyPr/>
          <a:lstStyle/>
          <a:p>
            <a:pPr algn="r"/>
            <a:r>
              <a:rPr lang="en-US"/>
              <a:t>© 2019 Optum, Inc. All rights reserved. 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03219D6C-7B25-B743-AA8D-B151E11C8A9E}"/>
              </a:ext>
            </a:extLst>
          </p:cNvPr>
          <p:cNvSpPr>
            <a:spLocks noGrp="1"/>
          </p:cNvSpPr>
          <p:nvPr>
            <p:ph type="sldNum" sz="quarter" idx="24"/>
          </p:nvPr>
        </p:nvSpPr>
        <p:spPr/>
        <p:txBody>
          <a:bodyPr/>
          <a:lstStyle/>
          <a:p>
            <a:fld id="{901F1369-4AEB-4520-96C0-9F78886180C1}" type="slidenum">
              <a:rPr lang="en-US" smtClean="0"/>
              <a:pPr/>
              <a:t>9</a:t>
            </a:fld>
            <a:endParaRPr lang="en-US" dirty="0"/>
          </a:p>
        </p:txBody>
      </p:sp>
      <p:pic>
        <p:nvPicPr>
          <p:cNvPr id="10" name="Picture 9">
            <a:extLst>
              <a:ext uri="{FF2B5EF4-FFF2-40B4-BE49-F238E27FC236}">
                <a16:creationId xmlns:a16="http://schemas.microsoft.com/office/drawing/2014/main" id="{17AABD92-BB8F-0C4E-82FE-98DCEF91F92D}"/>
              </a:ext>
            </a:extLst>
          </p:cNvPr>
          <p:cNvPicPr>
            <a:picLocks noChangeAspect="1"/>
          </p:cNvPicPr>
          <p:nvPr/>
        </p:nvPicPr>
        <p:blipFill>
          <a:blip r:embed="rId3"/>
          <a:stretch>
            <a:fillRect/>
          </a:stretch>
        </p:blipFill>
        <p:spPr>
          <a:xfrm>
            <a:off x="8282886" y="1861457"/>
            <a:ext cx="3522018" cy="4267857"/>
          </a:xfrm>
          <a:prstGeom prst="rect">
            <a:avLst/>
          </a:prstGeom>
        </p:spPr>
      </p:pic>
    </p:spTree>
    <p:extLst>
      <p:ext uri="{BB962C8B-B14F-4D97-AF65-F5344CB8AC3E}">
        <p14:creationId xmlns:p14="http://schemas.microsoft.com/office/powerpoint/2010/main" val="1985950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1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2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9.xml><?xml version="1.0" encoding="utf-8"?>
<p:tagLst xmlns:a="http://schemas.openxmlformats.org/drawingml/2006/main" xmlns:r="http://schemas.openxmlformats.org/officeDocument/2006/relationships" xmlns:p="http://schemas.openxmlformats.org/presentationml/2006/main">
  <p:tag name="MIO_CD_LAYOUT_VALID_AREA" val="true"/>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LOGOPLACEHOLDER" val="true"/>
</p:tagLst>
</file>

<file path=ppt/tags/tag1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heme/theme1.xml><?xml version="1.0" encoding="utf-8"?>
<a:theme xmlns:a="http://schemas.openxmlformats.org/drawingml/2006/main" name="Default Theme">
  <a:themeElements>
    <a:clrScheme name="Optum - Empower">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800" b="0" i="0" u="none" baseline="0" dirty="0" smtClean="0">
            <a:solidFill>
              <a:srgbClr val="FFFFFF"/>
            </a:solidFill>
            <a:latin typeface="Aria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rtlCol="0">
        <a:spAutoFit/>
      </a:bodyPr>
      <a:lstStyle>
        <a:defPPr algn="l" rtl="0" eaLnBrk="1" fontAlgn="auto" hangingPunct="1">
          <a:lnSpc>
            <a:spcPct val="90000"/>
          </a:lnSpc>
          <a:spcBef>
            <a:spcPts val="0"/>
          </a:spcBef>
          <a:spcAft>
            <a:spcPts val="400"/>
          </a:spcAft>
          <a:defRPr sz="1400" b="0" i="0" u="none" baseline="0" dirty="0" smtClean="0">
            <a:solidFill>
              <a:srgbClr val="55565A"/>
            </a:solidFill>
            <a:latin typeface="Arial"/>
          </a:defRPr>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50" ma:contentTypeDescription="Create a new document." ma:contentTypeScope="" ma:versionID="0ca5597bff7b8ccccc692ec8f20f6c19">
  <xsd:schema xmlns:xsd="http://www.w3.org/2001/XMLSchema" xmlns:xs="http://www.w3.org/2001/XMLSchema" xmlns:p="http://schemas.microsoft.com/office/2006/metadata/properties" xmlns:ns1="http://schemas.microsoft.com/sharepoint/v3" targetNamespace="http://schemas.microsoft.com/office/2006/metadata/properties" ma:root="true" ma:fieldsID="962b37e1f0a60323fad4d4a885905895"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
    <Synchronization>Asynchronous</Synchronization>
    <Type>10003</Type>
    <SequenceNumber>10000</SequenceNumber>
    <Url/>
    <Assembly>Optum_EPI_Common, Version=1.0.0.0, Culture=neutral, PublicKeyToken=f1423e9e7790b317</Assembly>
    <Class>Optum_EPI_Common.Event_Receivers.Auditing.AuditingEvents</Class>
    <Data/>
    <Filter/>
  </Receiver>
  <Receiver>
    <Name/>
    <Synchronization>Asynchronous</Synchronization>
    <Type>10002</Type>
    <SequenceNumber>10000</SequenceNumber>
    <Url/>
    <Assembly>Optum_EPI_Common, Version=1.0.0.0, Culture=neutral, PublicKeyToken=f1423e9e7790b317</Assembly>
    <Class>Optum_EPI_Common.Event_Receivers.Auditing.AuditingEvents</Class>
    <Data/>
    <Filter/>
  </Receiver>
</spe:Receivers>
</file>

<file path=customXml/itemProps1.xml><?xml version="1.0" encoding="utf-8"?>
<ds:datastoreItem xmlns:ds="http://schemas.openxmlformats.org/officeDocument/2006/customXml" ds:itemID="{CC4A56FE-842A-44EE-AE08-D9989459AD6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F849B7EA-82AE-456D-9DEC-6F8B95501CB7}">
  <ds:schemaRefs>
    <ds:schemaRef ds:uri="http://schemas.microsoft.com/sharepoint/v3/contenttype/forms"/>
  </ds:schemaRefs>
</ds:datastoreItem>
</file>

<file path=customXml/itemProps3.xml><?xml version="1.0" encoding="utf-8"?>
<ds:datastoreItem xmlns:ds="http://schemas.openxmlformats.org/officeDocument/2006/customXml" ds:itemID="{D73701B7-A611-4B1D-A4DE-545CF0628C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3D8329D-EC4F-4730-BE16-98821B7E189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Default Theme</Template>
  <TotalTime>4517</TotalTime>
  <Words>4784</Words>
  <Application>Microsoft Macintosh PowerPoint</Application>
  <PresentationFormat>Widescreen</PresentationFormat>
  <Paragraphs>495</Paragraphs>
  <Slides>55</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Segoe UI</vt:lpstr>
      <vt:lpstr>Wingdings</vt:lpstr>
      <vt:lpstr>Default Theme</vt:lpstr>
      <vt:lpstr>Health and Security of FOSS Supply Chain</vt:lpstr>
      <vt:lpstr>Global Supply &amp; Demand for FOSS</vt:lpstr>
      <vt:lpstr>Global Supply &amp; Demand for FOSS</vt:lpstr>
      <vt:lpstr>Global Supply &amp; Demand for FOSS</vt:lpstr>
      <vt:lpstr>Global Supply &amp; Demand for FOSS</vt:lpstr>
      <vt:lpstr>Global Supply &amp; Demand for FOSS</vt:lpstr>
      <vt:lpstr>Global Supply &amp; Demand for FOSS</vt:lpstr>
      <vt:lpstr>Vulnerability Incidents</vt:lpstr>
      <vt:lpstr>Heartbleed Vulnerability</vt:lpstr>
      <vt:lpstr>Repackaging of Xcode for Malicious Code Distribution</vt:lpstr>
      <vt:lpstr>“left-pad” Dependency Incident</vt:lpstr>
      <vt:lpstr>Python Package (PyPI) Highjacking</vt:lpstr>
      <vt:lpstr>Backdooring of “event-stream” Library</vt:lpstr>
      <vt:lpstr>Account Takeover of Popular Ruby Gems Package</vt:lpstr>
      <vt:lpstr>Webmin Compromise</vt:lpstr>
      <vt:lpstr>Discovery of 11 Backdoored RubyGems Libraries</vt:lpstr>
      <vt:lpstr>British Airways fined $237M</vt:lpstr>
      <vt:lpstr>Post-Equifax</vt:lpstr>
      <vt:lpstr>Shifting Battlefront</vt:lpstr>
      <vt:lpstr>Increasing attacks on Open Source </vt:lpstr>
      <vt:lpstr>Increasing attacks on Open Source </vt:lpstr>
      <vt:lpstr>So, what’s can be done?</vt:lpstr>
      <vt:lpstr>Developer Practices</vt:lpstr>
      <vt:lpstr>PowerPoint Presentation</vt:lpstr>
      <vt:lpstr>Repositories</vt:lpstr>
      <vt:lpstr>Project Dependency Managers</vt:lpstr>
      <vt:lpstr>Vulnerability Databases</vt:lpstr>
      <vt:lpstr>Vulnerability Databases</vt:lpstr>
      <vt:lpstr>End User Practices</vt:lpstr>
      <vt:lpstr>Government and Industry Standards</vt:lpstr>
      <vt:lpstr>Government and Industry Standards</vt:lpstr>
      <vt:lpstr>Government and Industry Standards</vt:lpstr>
      <vt:lpstr>Government and Industry Standards</vt:lpstr>
      <vt:lpstr>Government and Industry Standards</vt:lpstr>
      <vt:lpstr>Community Efforts</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Linux Foundation - Core Infrastructure Initiative (CII)</vt:lpstr>
      <vt:lpstr>PowerPoint Presentation</vt:lpstr>
      <vt:lpstr>Linux Foundation - Trust and Security Initiative</vt:lpstr>
      <vt:lpstr>Open Source Organizations</vt:lpstr>
      <vt:lpstr>Conclusion</vt:lpstr>
      <vt:lpstr>Conclusion</vt:lpstr>
      <vt:lpstr>References</vt:lpstr>
    </vt:vector>
  </TitlesOfParts>
  <Company>UnitedHealth Group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Bartholomew</dc:creator>
  <cp:lastModifiedBy>Justin Chao</cp:lastModifiedBy>
  <cp:revision>705</cp:revision>
  <dcterms:created xsi:type="dcterms:W3CDTF">2019-06-11T18:23:50Z</dcterms:created>
  <dcterms:modified xsi:type="dcterms:W3CDTF">2020-03-30T14:53:55Z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